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6.xml" ContentType="application/vnd.openxmlformats-officedocument.themeOverr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7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8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theme/themeOverride9.xml" ContentType="application/vnd.openxmlformats-officedocument.themeOverr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theme/themeOverride10.xml" ContentType="application/vnd.openxmlformats-officedocument.themeOverr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58"/>
  </p:notesMasterIdLst>
  <p:sldIdLst>
    <p:sldId id="874" r:id="rId2"/>
    <p:sldId id="876" r:id="rId3"/>
    <p:sldId id="2232" r:id="rId4"/>
    <p:sldId id="2179" r:id="rId5"/>
    <p:sldId id="2180" r:id="rId6"/>
    <p:sldId id="2181" r:id="rId7"/>
    <p:sldId id="2182" r:id="rId8"/>
    <p:sldId id="2183" r:id="rId9"/>
    <p:sldId id="2184" r:id="rId10"/>
    <p:sldId id="2185" r:id="rId11"/>
    <p:sldId id="2186" r:id="rId12"/>
    <p:sldId id="2188" r:id="rId13"/>
    <p:sldId id="2189" r:id="rId14"/>
    <p:sldId id="2191" r:id="rId15"/>
    <p:sldId id="2192" r:id="rId16"/>
    <p:sldId id="2193" r:id="rId17"/>
    <p:sldId id="2195" r:id="rId18"/>
    <p:sldId id="2233" r:id="rId19"/>
    <p:sldId id="2197" r:id="rId20"/>
    <p:sldId id="2196" r:id="rId21"/>
    <p:sldId id="2201" r:id="rId22"/>
    <p:sldId id="2202" r:id="rId23"/>
    <p:sldId id="2203" r:id="rId24"/>
    <p:sldId id="2205" r:id="rId25"/>
    <p:sldId id="2207" r:id="rId26"/>
    <p:sldId id="2208" r:id="rId27"/>
    <p:sldId id="2212" r:id="rId28"/>
    <p:sldId id="2213" r:id="rId29"/>
    <p:sldId id="2224" r:id="rId30"/>
    <p:sldId id="2234" r:id="rId31"/>
    <p:sldId id="2239" r:id="rId32"/>
    <p:sldId id="2240" r:id="rId33"/>
    <p:sldId id="2235" r:id="rId34"/>
    <p:sldId id="2236" r:id="rId35"/>
    <p:sldId id="2242" r:id="rId36"/>
    <p:sldId id="2241" r:id="rId37"/>
    <p:sldId id="2237" r:id="rId38"/>
    <p:sldId id="2243" r:id="rId39"/>
    <p:sldId id="2244" r:id="rId40"/>
    <p:sldId id="2245" r:id="rId41"/>
    <p:sldId id="2214" r:id="rId42"/>
    <p:sldId id="2215" r:id="rId43"/>
    <p:sldId id="2216" r:id="rId44"/>
    <p:sldId id="2252" r:id="rId45"/>
    <p:sldId id="2218" r:id="rId46"/>
    <p:sldId id="2219" r:id="rId47"/>
    <p:sldId id="2221" r:id="rId48"/>
    <p:sldId id="2238" r:id="rId49"/>
    <p:sldId id="2227" r:id="rId50"/>
    <p:sldId id="2229" r:id="rId51"/>
    <p:sldId id="2230" r:id="rId52"/>
    <p:sldId id="2231" r:id="rId53"/>
    <p:sldId id="2248" r:id="rId54"/>
    <p:sldId id="2249" r:id="rId55"/>
    <p:sldId id="2250" r:id="rId56"/>
    <p:sldId id="2251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84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93" userDrawn="1">
          <p15:clr>
            <a:srgbClr val="A4A3A4"/>
          </p15:clr>
        </p15:guide>
        <p15:guide id="7" pos="597" userDrawn="1">
          <p15:clr>
            <a:srgbClr val="A4A3A4"/>
          </p15:clr>
        </p15:guide>
        <p15:guide id="8" pos="6108" userDrawn="1">
          <p15:clr>
            <a:srgbClr val="A4A3A4"/>
          </p15:clr>
        </p15:guide>
        <p15:guide id="9" orient="horz" pos="3158" userDrawn="1">
          <p15:clr>
            <a:srgbClr val="A4A3A4"/>
          </p15:clr>
        </p15:guide>
        <p15:guide id="10" orient="horz" pos="14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 chae eun" initials="kce" lastIdx="1" clrIdx="0">
    <p:extLst>
      <p:ext uri="{19B8F6BF-5375-455C-9EA6-DF929625EA0E}">
        <p15:presenceInfo xmlns:p15="http://schemas.microsoft.com/office/powerpoint/2012/main" userId="ko chae eu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1E66B0"/>
    <a:srgbClr val="95B850"/>
    <a:srgbClr val="95B3D7"/>
    <a:srgbClr val="FFFFFF"/>
    <a:srgbClr val="A6A6A6"/>
    <a:srgbClr val="5089BC"/>
    <a:srgbClr val="FAC090"/>
    <a:srgbClr val="979797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0" autoAdjust="0"/>
    <p:restoredTop sz="95921" autoAdjust="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pos="3840"/>
        <p:guide orient="horz" pos="2160"/>
        <p:guide pos="393"/>
        <p:guide pos="597"/>
        <p:guide pos="6108"/>
        <p:guide orient="horz" pos="3158"/>
        <p:guide orient="horz" pos="1434"/>
      </p:guideLst>
    </p:cSldViewPr>
  </p:slideViewPr>
  <p:outlineViewPr>
    <p:cViewPr>
      <p:scale>
        <a:sx n="66" d="100"/>
        <a:sy n="66" d="100"/>
      </p:scale>
      <p:origin x="0" y="-2312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4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7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8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9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10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1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Sheet1!$B$2:$B$8</c:f>
              <c:numCache>
                <c:formatCode>#,##0.0</c:formatCode>
                <c:ptCount val="7"/>
                <c:pt idx="0">
                  <c:v>8.5615858805260654</c:v>
                </c:pt>
                <c:pt idx="1">
                  <c:v>6.7557520641029649</c:v>
                </c:pt>
                <c:pt idx="2">
                  <c:v>6.72847769998614</c:v>
                </c:pt>
                <c:pt idx="3">
                  <c:v>11.790134873114756</c:v>
                </c:pt>
                <c:pt idx="4">
                  <c:v>16.565033944645684</c:v>
                </c:pt>
                <c:pt idx="5">
                  <c:v>21.99268288113695</c:v>
                </c:pt>
                <c:pt idx="6">
                  <c:v>27.606332656487169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85-4DAA-A0E9-329CA4484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39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4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1순위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Sheet1!$B$2:$B$9</c:f>
              <c:numCache>
                <c:formatCode>#,##0.0</c:formatCode>
                <c:ptCount val="8"/>
                <c:pt idx="0">
                  <c:v>41.745138798551167</c:v>
                </c:pt>
                <c:pt idx="1">
                  <c:v>11.202024036763984</c:v>
                </c:pt>
                <c:pt idx="2">
                  <c:v>16.756620906374142</c:v>
                </c:pt>
                <c:pt idx="3">
                  <c:v>4.8583253909890018</c:v>
                </c:pt>
                <c:pt idx="4">
                  <c:v>6.4777671879853358</c:v>
                </c:pt>
                <c:pt idx="5">
                  <c:v>1.4853732547859815</c:v>
                </c:pt>
                <c:pt idx="6">
                  <c:v>2.7026094251512585</c:v>
                </c:pt>
                <c:pt idx="7">
                  <c:v>5.4423863669548931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0E-4D1B-99D6-AFE94AD68E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1+2순위</c:v>
                </c:pt>
              </c:strCache>
            </c:strRef>
          </c:tx>
          <c:spPr>
            <a:solidFill>
              <a:srgbClr val="1E66B0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Sheet1!$C$2:$C$9</c:f>
              <c:numCache>
                <c:formatCode>#,##0.0</c:formatCode>
                <c:ptCount val="8"/>
                <c:pt idx="0">
                  <c:v>53.39715526907068</c:v>
                </c:pt>
                <c:pt idx="1">
                  <c:v>34.864458031236637</c:v>
                </c:pt>
                <c:pt idx="2">
                  <c:v>31.598406752452835</c:v>
                </c:pt>
                <c:pt idx="3">
                  <c:v>22.628380584751227</c:v>
                </c:pt>
                <c:pt idx="4">
                  <c:v>16.644410403718876</c:v>
                </c:pt>
                <c:pt idx="5">
                  <c:v>8.5778203729317823</c:v>
                </c:pt>
                <c:pt idx="6">
                  <c:v>8.1603052692034392</c:v>
                </c:pt>
                <c:pt idx="7">
                  <c:v>7.7799576821274696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0E-4D1B-99D6-AFE94AD68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7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0.75291038937257582"/>
          <c:y val="4.2272917947324407E-2"/>
          <c:w val="0.24427072408760744"/>
          <c:h val="0.1485395884834462"/>
        </c:manualLayout>
      </c:layout>
      <c:overlay val="0"/>
      <c:txPr>
        <a:bodyPr/>
        <a:lstStyle/>
        <a:p>
          <a:pPr>
            <a:defRPr lang="en-US" altLang="ko-KR" sz="1800" b="1" kern="0" spc="-4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ea typeface="+mn-ea"/>
              <a:cs typeface="Arial" charset="0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71162525722309E-2"/>
          <c:y val="3.8828013623864427E-2"/>
          <c:w val="0.9492576749485554"/>
          <c:h val="0.92234277976939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5089BC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EE0-4770-820D-476F7C518DDB}"/>
              </c:ext>
            </c:extLst>
          </c:dPt>
          <c:dPt>
            <c:idx val="1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EE0-4770-820D-476F7C518DDB}"/>
              </c:ext>
            </c:extLst>
          </c:dPt>
          <c:cat>
            <c:strRef>
              <c:f>Sheet1!$A$2:$A$3</c:f>
              <c:strCache>
                <c:ptCount val="2"/>
                <c:pt idx="0">
                  <c:v>지금처럼 계속 하고 싶다</c:v>
                </c:pt>
                <c:pt idx="1">
                  <c:v>지금보다 더 하고 싶다</c:v>
                </c:pt>
              </c:strCache>
            </c:strRef>
          </c:cat>
          <c:val>
            <c:numRef>
              <c:f>Sheet1!$B$2:$B$3</c:f>
              <c:numCache>
                <c:formatCode>#,##0.0</c:formatCode>
                <c:ptCount val="2"/>
                <c:pt idx="0">
                  <c:v>73.565119922913567</c:v>
                </c:pt>
                <c:pt idx="1">
                  <c:v>26.43488007708611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E0-4770-820D-476F7C518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4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C2B-4F9D-8916-177AFD1CC31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C2B-4F9D-8916-177AFD1CC31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CC2B-4F9D-8916-177AFD1CC31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C2B-4F9D-8916-177AFD1CC312}"/>
              </c:ext>
            </c:extLst>
          </c:dPt>
          <c:dPt>
            <c:idx val="4"/>
            <c:invertIfNegative val="0"/>
            <c:bubble3D val="0"/>
            <c:spPr>
              <a:solidFill>
                <a:srgbClr val="1E66B0"/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CC2B-4F9D-8916-177AFD1CC312}"/>
              </c:ext>
            </c:extLst>
          </c:dPt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Sheet1!$B$2:$B$6</c:f>
              <c:numCache>
                <c:formatCode>#,##0.0</c:formatCode>
                <c:ptCount val="5"/>
                <c:pt idx="0">
                  <c:v>2.3839069221395275</c:v>
                </c:pt>
                <c:pt idx="1">
                  <c:v>10.510154743191924</c:v>
                </c:pt>
                <c:pt idx="2">
                  <c:v>27.733475236271868</c:v>
                </c:pt>
                <c:pt idx="3">
                  <c:v>24.196398781751888</c:v>
                </c:pt>
                <c:pt idx="4">
                  <c:v>35.17606431664445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C2B-4F9D-8916-177AFD1CC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5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1순위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Sheet1!$B$2:$B$6</c:f>
              <c:numCache>
                <c:formatCode>#,##0.0</c:formatCode>
                <c:ptCount val="5"/>
                <c:pt idx="0">
                  <c:v>64.688192109240902</c:v>
                </c:pt>
                <c:pt idx="1">
                  <c:v>12.761705567525812</c:v>
                </c:pt>
                <c:pt idx="2">
                  <c:v>9.4339466717152085</c:v>
                </c:pt>
                <c:pt idx="3">
                  <c:v>6.8758658408685873</c:v>
                </c:pt>
                <c:pt idx="4">
                  <c:v>3.2584916263233645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8A-49D5-A4A0-F3F098BAE4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1+2순위</c:v>
                </c:pt>
              </c:strCache>
            </c:strRef>
          </c:tx>
          <c:spPr>
            <a:solidFill>
              <a:srgbClr val="1E66B0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Sheet1!$C$2:$C$6</c:f>
              <c:numCache>
                <c:formatCode>#,##0.0</c:formatCode>
                <c:ptCount val="5"/>
                <c:pt idx="0">
                  <c:v>75.793869020251222</c:v>
                </c:pt>
                <c:pt idx="1">
                  <c:v>46.577580844369464</c:v>
                </c:pt>
                <c:pt idx="2">
                  <c:v>39.275818961501791</c:v>
                </c:pt>
                <c:pt idx="3">
                  <c:v>19.386796847062062</c:v>
                </c:pt>
                <c:pt idx="4">
                  <c:v>11.167731970225587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8A-49D5-A4A0-F3F098BAE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10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0.7557292759123927"/>
          <c:y val="4.2272917947324386E-2"/>
          <c:w val="0.24427072408760744"/>
          <c:h val="0.1485395884834462"/>
        </c:manualLayout>
      </c:layout>
      <c:overlay val="0"/>
      <c:txPr>
        <a:bodyPr/>
        <a:lstStyle/>
        <a:p>
          <a:pPr>
            <a:defRPr lang="en-US" altLang="ko-KR" sz="1800" b="1" kern="0" spc="-4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ea typeface="+mn-ea"/>
              <a:cs typeface="Arial" charset="0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1순위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Sheet1!$B$2:$B$7</c:f>
              <c:numCache>
                <c:formatCode>#,##0.0</c:formatCode>
                <c:ptCount val="6"/>
                <c:pt idx="0">
                  <c:v>41.356335596890759</c:v>
                </c:pt>
                <c:pt idx="1">
                  <c:v>22.343837023865955</c:v>
                </c:pt>
                <c:pt idx="2">
                  <c:v>7.9236040723277545</c:v>
                </c:pt>
                <c:pt idx="3">
                  <c:v>13.896143880611476</c:v>
                </c:pt>
                <c:pt idx="4">
                  <c:v>5.8663382605777805</c:v>
                </c:pt>
                <c:pt idx="5">
                  <c:v>3.3313384508411383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3-41E9-AA53-93EAACC5C7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1+2순위</c:v>
                </c:pt>
              </c:strCache>
            </c:strRef>
          </c:tx>
          <c:spPr>
            <a:solidFill>
              <a:srgbClr val="1E66B0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Sheet1!$C$2:$C$7</c:f>
              <c:numCache>
                <c:formatCode>#,##0.0</c:formatCode>
                <c:ptCount val="6"/>
                <c:pt idx="0">
                  <c:v>52.445230097587817</c:v>
                </c:pt>
                <c:pt idx="1">
                  <c:v>50.136124785088896</c:v>
                </c:pt>
                <c:pt idx="2">
                  <c:v>32.218505360237735</c:v>
                </c:pt>
                <c:pt idx="3">
                  <c:v>23.033974117264506</c:v>
                </c:pt>
                <c:pt idx="4">
                  <c:v>16.431143690348122</c:v>
                </c:pt>
                <c:pt idx="5">
                  <c:v>11.945079616567446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33-41E9-AA53-93EAACC5C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7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0.7557292759123927"/>
          <c:y val="4.2272917947324386E-2"/>
          <c:w val="0.24427072408760744"/>
          <c:h val="0.1485395884834462"/>
        </c:manualLayout>
      </c:layout>
      <c:overlay val="0"/>
      <c:txPr>
        <a:bodyPr/>
        <a:lstStyle/>
        <a:p>
          <a:pPr>
            <a:defRPr lang="en-US" altLang="ko-KR" sz="1800" b="1" kern="0" spc="-4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ea typeface="+mn-ea"/>
              <a:cs typeface="Arial" charset="0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71162525722309E-2"/>
          <c:y val="3.8828013623864427E-2"/>
          <c:w val="0.9492576749485554"/>
          <c:h val="0.92234277976939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5089BC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DB8-4825-B584-CBDE34E2ADB1}"/>
              </c:ext>
            </c:extLst>
          </c:dPt>
          <c:dPt>
            <c:idx val="1"/>
            <c:bubble3D val="0"/>
            <c:spPr>
              <a:solidFill>
                <a:srgbClr val="95B3D7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DB8-4825-B584-CBDE34E2ADB1}"/>
              </c:ext>
            </c:extLst>
          </c:dPt>
          <c:dPt>
            <c:idx val="2"/>
            <c:bubble3D val="0"/>
            <c:spPr>
              <a:solidFill>
                <a:srgbClr val="F79646">
                  <a:lumMod val="40000"/>
                  <a:lumOff val="60000"/>
                </a:srgb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DB8-4825-B584-CBDE34E2ADB1}"/>
              </c:ext>
            </c:extLst>
          </c:dPt>
          <c:cat>
            <c:strRef>
              <c:f>Sheet1!$A$2:$A$4</c:f>
              <c:strCache>
                <c:ptCount val="3"/>
                <c:pt idx="0">
                  <c:v>지금처럼 계속 하고 싶다</c:v>
                </c:pt>
                <c:pt idx="1">
                  <c:v>지금보다 더 하고 싶다</c:v>
                </c:pt>
                <c:pt idx="2">
                  <c:v>지금보다 줄이고 싶다</c:v>
                </c:pt>
              </c:strCache>
            </c:strRef>
          </c:cat>
          <c:val>
            <c:numRef>
              <c:f>Sheet1!$B$2:$B$4</c:f>
              <c:numCache>
                <c:formatCode>#,##0.0</c:formatCode>
                <c:ptCount val="3"/>
                <c:pt idx="0">
                  <c:v>16</c:v>
                </c:pt>
                <c:pt idx="1">
                  <c:v>14.6</c:v>
                </c:pt>
                <c:pt idx="2">
                  <c:v>69.400000000000006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B8-4825-B584-CBDE34E2A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"/>
        <c:holeSize val="4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Sheet1!$B$2:$B$8</c:f>
              <c:numCache>
                <c:formatCode>#,##0.0</c:formatCode>
                <c:ptCount val="7"/>
                <c:pt idx="0">
                  <c:v>33.295583238958102</c:v>
                </c:pt>
                <c:pt idx="1">
                  <c:v>11.232750304097989</c:v>
                </c:pt>
                <c:pt idx="2">
                  <c:v>10.674887798330611</c:v>
                </c:pt>
                <c:pt idx="3">
                  <c:v>8.9635501866532472</c:v>
                </c:pt>
                <c:pt idx="4">
                  <c:v>6.962795184765743</c:v>
                </c:pt>
                <c:pt idx="5">
                  <c:v>6.4049326789983674</c:v>
                </c:pt>
                <c:pt idx="6">
                  <c:v>4.8278176250996205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8C-47ED-A499-34102AE3B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5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71162525722309E-2"/>
          <c:y val="3.8828013623864427E-2"/>
          <c:w val="0.9492576749485554"/>
          <c:h val="0.92234277976939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5089BC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417-4067-A21B-38136F1D77F0}"/>
              </c:ext>
            </c:extLst>
          </c:dPt>
          <c:dPt>
            <c:idx val="1"/>
            <c:bubble3D val="0"/>
            <c:spPr>
              <a:solidFill>
                <a:srgbClr val="95B3D7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417-4067-A21B-38136F1D77F0}"/>
              </c:ext>
            </c:extLst>
          </c:dPt>
          <c:dPt>
            <c:idx val="2"/>
            <c:bubble3D val="0"/>
            <c:spPr>
              <a:solidFill>
                <a:srgbClr val="F79646">
                  <a:lumMod val="40000"/>
                  <a:lumOff val="60000"/>
                </a:srgb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417-4067-A21B-38136F1D77F0}"/>
              </c:ext>
            </c:extLst>
          </c:dPt>
          <c:cat>
            <c:strRef>
              <c:f>Sheet1!$A$2:$A$4</c:f>
              <c:strCache>
                <c:ptCount val="3"/>
                <c:pt idx="0">
                  <c:v>지금처럼 계속 하고 싶다</c:v>
                </c:pt>
                <c:pt idx="1">
                  <c:v>지금보다 더 하고 싶다</c:v>
                </c:pt>
                <c:pt idx="2">
                  <c:v>지금보다 줄이고 싶다</c:v>
                </c:pt>
              </c:strCache>
            </c:strRef>
          </c:cat>
          <c:val>
            <c:numRef>
              <c:f>Sheet1!$B$2:$B$4</c:f>
              <c:numCache>
                <c:formatCode>#,##0.0</c:formatCode>
                <c:ptCount val="3"/>
                <c:pt idx="0">
                  <c:v>57.896061406820195</c:v>
                </c:pt>
                <c:pt idx="1">
                  <c:v>39.968961033513708</c:v>
                </c:pt>
                <c:pt idx="2">
                  <c:v>2.134977559666122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17-4067-A21B-38136F1D7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"/>
        <c:holeSize val="4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#,##0.0</c:formatCode>
                <c:ptCount val="4"/>
                <c:pt idx="0">
                  <c:v>25.18908145454607</c:v>
                </c:pt>
                <c:pt idx="1">
                  <c:v>46.630331738791185</c:v>
                </c:pt>
                <c:pt idx="2">
                  <c:v>25.712715598025763</c:v>
                </c:pt>
                <c:pt idx="3">
                  <c:v>2.4678712086364718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93-4B00-9523-F0F69476B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6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71162525722309E-2"/>
          <c:y val="3.8828013623864427E-2"/>
          <c:w val="0.9492576749485554"/>
          <c:h val="0.92234277976939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5089BC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FE4-4D21-B074-54191E5AA5E9}"/>
              </c:ext>
            </c:extLst>
          </c:dPt>
          <c:dPt>
            <c:idx val="1"/>
            <c:bubble3D val="0"/>
            <c:spPr>
              <a:solidFill>
                <a:srgbClr val="95B3D7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FE4-4D21-B074-54191E5AA5E9}"/>
              </c:ext>
            </c:extLst>
          </c:dPt>
          <c:dPt>
            <c:idx val="2"/>
            <c:bubble3D val="0"/>
            <c:spPr>
              <a:solidFill>
                <a:srgbClr val="F79646">
                  <a:lumMod val="40000"/>
                  <a:lumOff val="60000"/>
                </a:srgb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FE4-4D21-B074-54191E5AA5E9}"/>
              </c:ext>
            </c:extLst>
          </c:dPt>
          <c:cat>
            <c:strRef>
              <c:f>Sheet1!$A$2:$A$4</c:f>
              <c:strCache>
                <c:ptCount val="3"/>
                <c:pt idx="0">
                  <c:v>지금처럼 계속 하고 싶다</c:v>
                </c:pt>
                <c:pt idx="1">
                  <c:v>지금보다 더 하고 싶다</c:v>
                </c:pt>
                <c:pt idx="2">
                  <c:v>지금보다 줄이고 싶다</c:v>
                </c:pt>
              </c:strCache>
            </c:strRef>
          </c:cat>
          <c:val>
            <c:numRef>
              <c:f>Sheet1!$B$2:$B$4</c:f>
              <c:numCache>
                <c:formatCode>#,##0.0</c:formatCode>
                <c:ptCount val="3"/>
                <c:pt idx="0">
                  <c:v>32.197842195130107</c:v>
                </c:pt>
                <c:pt idx="1">
                  <c:v>58.732204889763381</c:v>
                </c:pt>
                <c:pt idx="2">
                  <c:v>9.0699529151062102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E4-4D21-B074-54191E5AA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"/>
        <c:holeSize val="4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Sheet1!$B$2:$B$8</c:f>
              <c:numCache>
                <c:formatCode>#,##0.0</c:formatCode>
                <c:ptCount val="7"/>
                <c:pt idx="0">
                  <c:v>3.3541868532277768</c:v>
                </c:pt>
                <c:pt idx="1">
                  <c:v>6.8421644225975484</c:v>
                </c:pt>
                <c:pt idx="2">
                  <c:v>7.2753840693817313</c:v>
                </c:pt>
                <c:pt idx="3">
                  <c:v>17.184847668003304</c:v>
                </c:pt>
                <c:pt idx="4">
                  <c:v>17.835067426149653</c:v>
                </c:pt>
                <c:pt idx="5">
                  <c:v>44.122211132261683</c:v>
                </c:pt>
                <c:pt idx="6">
                  <c:v>3.3861384283779854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9E-4B29-8A53-DB90280B6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6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목회자 전체(=245)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marL="0" algn="ctr" defTabSz="457200" rtl="0" eaLnBrk="1" latinLnBrk="0" hangingPunct="1"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Sheet1!$B$2:$B$8</c:f>
              <c:numCache>
                <c:formatCode>#,##0.0</c:formatCode>
                <c:ptCount val="7"/>
                <c:pt idx="0">
                  <c:v>185.93978031212635</c:v>
                </c:pt>
                <c:pt idx="1">
                  <c:v>21.885055051322286</c:v>
                </c:pt>
                <c:pt idx="2">
                  <c:v>59.351320393164869</c:v>
                </c:pt>
                <c:pt idx="3">
                  <c:v>12.949204427657119</c:v>
                </c:pt>
                <c:pt idx="4">
                  <c:v>2.0092929772318868</c:v>
                </c:pt>
                <c:pt idx="5">
                  <c:v>1.9621835507969043</c:v>
                </c:pt>
                <c:pt idx="6">
                  <c:v>284.10000000000002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E9-4A1D-A308-E8E5EA439D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미자립교회(N=88)</c:v>
                </c:pt>
              </c:strCache>
            </c:strRef>
          </c:tx>
          <c:spPr>
            <a:solidFill>
              <a:srgbClr val="1E66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marL="0" algn="ctr" defTabSz="457200" rtl="0" eaLnBrk="1" latinLnBrk="0" hangingPunct="1"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Sheet1!$C$2:$C$8</c:f>
              <c:numCache>
                <c:formatCode>###0.0</c:formatCode>
                <c:ptCount val="7"/>
                <c:pt idx="0">
                  <c:v>41.3</c:v>
                </c:pt>
                <c:pt idx="1">
                  <c:v>40.1</c:v>
                </c:pt>
                <c:pt idx="2">
                  <c:v>79.3</c:v>
                </c:pt>
                <c:pt idx="3">
                  <c:v>34.700000000000003</c:v>
                </c:pt>
                <c:pt idx="4">
                  <c:v>5.3</c:v>
                </c:pt>
                <c:pt idx="5">
                  <c:v>2.4</c:v>
                </c:pt>
                <c:pt idx="6">
                  <c:v>203.1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3-4135-9E92-DDBA08092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285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0.29132482118382136"/>
          <c:y val="1.6212723882423678E-2"/>
          <c:w val="0.30363503187894325"/>
          <c:h val="0.25521049982514166"/>
        </c:manualLayout>
      </c:layout>
      <c:overlay val="0"/>
      <c:txPr>
        <a:bodyPr/>
        <a:lstStyle/>
        <a:p>
          <a:pPr marL="0" algn="ctr" defTabSz="457200" rtl="0" eaLnBrk="1" latinLnBrk="0" hangingPunct="1">
            <a:defRPr lang="en-US" altLang="ko-KR" sz="1800" b="1" kern="0" spc="-4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ea typeface="+mn-ea"/>
              <a:cs typeface="Arial" charset="0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marL="0" algn="ctr" defTabSz="457200" rtl="0" eaLnBrk="1" latinLnBrk="0" hangingPunct="1"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#,##0.0</c:formatCode>
                <c:ptCount val="4"/>
                <c:pt idx="0">
                  <c:v>70.689252190544678</c:v>
                </c:pt>
                <c:pt idx="1">
                  <c:v>3.8538601940846697</c:v>
                </c:pt>
                <c:pt idx="2">
                  <c:v>5.2836690890080957</c:v>
                </c:pt>
                <c:pt idx="3">
                  <c:v>20.173218526362295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D-4CD4-A33D-D8489782E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8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71162525722309E-2"/>
          <c:y val="3.8828013623864427E-2"/>
          <c:w val="0.9492576749485554"/>
          <c:h val="0.92234277976939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5089BC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236-4C83-BE61-92C8CA8541C1}"/>
              </c:ext>
            </c:extLst>
          </c:dPt>
          <c:dPt>
            <c:idx val="1"/>
            <c:bubble3D val="0"/>
            <c:spPr>
              <a:solidFill>
                <a:srgbClr val="95B3D7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236-4C83-BE61-92C8CA8541C1}"/>
              </c:ext>
            </c:extLst>
          </c:dPt>
          <c:cat>
            <c:strRef>
              <c:f>Sheet1!$A$2:$A$3</c:f>
              <c:strCache>
                <c:ptCount val="2"/>
                <c:pt idx="0">
                  <c:v>지금처럼 계속 하고 싶다</c:v>
                </c:pt>
                <c:pt idx="1">
                  <c:v>지금보다 더 하고 싶다</c:v>
                </c:pt>
              </c:strCache>
            </c:strRef>
          </c:cat>
          <c:val>
            <c:numRef>
              <c:f>Sheet1!$B$2:$B$3</c:f>
              <c:numCache>
                <c:formatCode>#,##0.0</c:formatCode>
                <c:ptCount val="2"/>
                <c:pt idx="0">
                  <c:v>58.3</c:v>
                </c:pt>
                <c:pt idx="1">
                  <c:v>40.200000000000003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36-4C83-BE61-92C8CA854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9"/>
        <c:holeSize val="4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marL="0" algn="ctr" defTabSz="457200" rtl="0" eaLnBrk="1" latinLnBrk="0" hangingPunct="1"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#,##0.0</c:formatCode>
                <c:ptCount val="4"/>
                <c:pt idx="0">
                  <c:v>4</c:v>
                </c:pt>
                <c:pt idx="1">
                  <c:v>13.4</c:v>
                </c:pt>
                <c:pt idx="2">
                  <c:v>3.7</c:v>
                </c:pt>
                <c:pt idx="3">
                  <c:v>78.900000000000006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43-46A7-A43F-4337B065F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9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미자립교회 담임목회자+장로(N=90)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marL="0" algn="ctr" defTabSz="457200" rtl="0" eaLnBrk="1" latinLnBrk="0" hangingPunct="1"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Sheet1!$B$2:$B$6</c:f>
              <c:numCache>
                <c:formatCode>#,##0.0</c:formatCode>
                <c:ptCount val="5"/>
                <c:pt idx="0">
                  <c:v>63.2</c:v>
                </c:pt>
                <c:pt idx="1">
                  <c:v>46.1</c:v>
                </c:pt>
                <c:pt idx="2">
                  <c:v>51.6</c:v>
                </c:pt>
                <c:pt idx="3">
                  <c:v>12.8</c:v>
                </c:pt>
                <c:pt idx="4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C-43F0-9F6A-3F627EFFD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8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0.51612392002796681"/>
          <c:y val="4.2272917947324386E-2"/>
          <c:w val="0.48387607997203308"/>
          <c:h val="0.1485395884834462"/>
        </c:manualLayout>
      </c:layout>
      <c:overlay val="0"/>
      <c:txPr>
        <a:bodyPr/>
        <a:lstStyle/>
        <a:p>
          <a:pPr marL="0" algn="ctr" defTabSz="457200" rtl="0" eaLnBrk="1" latinLnBrk="0" hangingPunct="1">
            <a:defRPr lang="en-US" altLang="ko-KR" sz="1800" b="1" kern="0" spc="-4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ea typeface="+mn-ea"/>
              <a:cs typeface="Arial" charset="0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71162525722309E-2"/>
          <c:y val="3.8828013623864427E-2"/>
          <c:w val="0.9492576749485554"/>
          <c:h val="0.92234277976939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5089BC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5BE-4E94-BA20-145333404B5E}"/>
              </c:ext>
            </c:extLst>
          </c:dPt>
          <c:dPt>
            <c:idx val="1"/>
            <c:bubble3D val="0"/>
            <c:spPr>
              <a:solidFill>
                <a:srgbClr val="95B3D7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5BE-4E94-BA20-145333404B5E}"/>
              </c:ext>
            </c:extLst>
          </c:dPt>
          <c:cat>
            <c:strRef>
              <c:f>Sheet1!$A$2:$A$3</c:f>
              <c:strCache>
                <c:ptCount val="2"/>
                <c:pt idx="0">
                  <c:v>지금처럼 계속 하고 싶다</c:v>
                </c:pt>
                <c:pt idx="1">
                  <c:v>지금보다 더 하고 싶다</c:v>
                </c:pt>
              </c:strCache>
            </c:strRef>
          </c:cat>
          <c:val>
            <c:numRef>
              <c:f>Sheet1!$B$2:$B$3</c:f>
              <c:numCache>
                <c:formatCode>#,##0.0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BE-4E94-BA20-145333404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9"/>
        <c:holeSize val="4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marL="0" algn="ctr" defTabSz="457200" rtl="0" eaLnBrk="1" latinLnBrk="0" hangingPunct="1"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#,##0.0</c:formatCode>
                <c:ptCount val="4"/>
                <c:pt idx="0">
                  <c:v>33.453432302107615</c:v>
                </c:pt>
                <c:pt idx="1">
                  <c:v>37.229777320257909</c:v>
                </c:pt>
                <c:pt idx="2">
                  <c:v>15.167687056401375</c:v>
                </c:pt>
                <c:pt idx="3">
                  <c:v>14.149103321233145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9-4E7B-BE43-4B27D29A0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5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E5F-4DAD-8240-B91BF8923CC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E5F-4DAD-8240-B91BF8923CC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E5F-4DAD-8240-B91BF8923CC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E5F-4DAD-8240-B91BF8923CC2}"/>
              </c:ext>
            </c:extLst>
          </c:dPt>
          <c:dPt>
            <c:idx val="4"/>
            <c:invertIfNegative val="0"/>
            <c:bubble3D val="0"/>
            <c:spPr>
              <a:solidFill>
                <a:srgbClr val="1E66B0"/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1E5F-4DAD-8240-B91BF8923CC2}"/>
              </c:ext>
            </c:extLst>
          </c:dPt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marL="0" algn="ctr" defTabSz="457200" rtl="0" eaLnBrk="1" latinLnBrk="0" hangingPunct="1"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Sheet1!$B$2:$B$6</c:f>
              <c:numCache>
                <c:formatCode>#,##0.0</c:formatCode>
                <c:ptCount val="5"/>
                <c:pt idx="0">
                  <c:v>53.2</c:v>
                </c:pt>
                <c:pt idx="1">
                  <c:v>21.7</c:v>
                </c:pt>
                <c:pt idx="2">
                  <c:v>20.5</c:v>
                </c:pt>
                <c:pt idx="3">
                  <c:v>2.8</c:v>
                </c:pt>
                <c:pt idx="4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E5F-4DAD-8240-B91BF8923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7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1순위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marL="0" algn="ctr" defTabSz="457200" rtl="0" eaLnBrk="1" latinLnBrk="0" hangingPunct="1"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Sheet1!$B$2:$B$6</c:f>
              <c:numCache>
                <c:formatCode>#,##0.0</c:formatCode>
                <c:ptCount val="5"/>
                <c:pt idx="0">
                  <c:v>58.11695435927443</c:v>
                </c:pt>
                <c:pt idx="1">
                  <c:v>25.129827384435345</c:v>
                </c:pt>
                <c:pt idx="2">
                  <c:v>4.6536717378583985</c:v>
                </c:pt>
                <c:pt idx="3">
                  <c:v>4.6536717378583985</c:v>
                </c:pt>
                <c:pt idx="4">
                  <c:v>4.6536717378583985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E-4470-8ED6-07E4A107E0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1+2순위</c:v>
                </c:pt>
              </c:strCache>
            </c:strRef>
          </c:tx>
          <c:spPr>
            <a:solidFill>
              <a:srgbClr val="1E66B0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marL="0" algn="ctr" defTabSz="457200" rtl="0" eaLnBrk="1" latinLnBrk="0" hangingPunct="1"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Sheet1!$C$2:$C$6</c:f>
              <c:numCache>
                <c:formatCode>#,##0.0</c:formatCode>
                <c:ptCount val="5"/>
                <c:pt idx="0">
                  <c:v>84.2</c:v>
                </c:pt>
                <c:pt idx="1">
                  <c:v>47.5</c:v>
                </c:pt>
                <c:pt idx="2">
                  <c:v>14.1</c:v>
                </c:pt>
                <c:pt idx="3">
                  <c:v>26.3</c:v>
                </c:pt>
                <c:pt idx="4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8E-4470-8ED6-07E4A107E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10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0.7557292759123927"/>
          <c:y val="4.2272917947324386E-2"/>
          <c:w val="0.24427072408760744"/>
          <c:h val="0.1485395884834462"/>
        </c:manualLayout>
      </c:layout>
      <c:overlay val="0"/>
      <c:txPr>
        <a:bodyPr/>
        <a:lstStyle/>
        <a:p>
          <a:pPr marL="0" algn="ctr" defTabSz="457200" rtl="0" eaLnBrk="1" latinLnBrk="0" hangingPunct="1">
            <a:defRPr lang="en-US" altLang="ko-KR" sz="1800" b="1" kern="0" spc="-4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ea typeface="+mn-ea"/>
              <a:cs typeface="Arial" charset="0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F58-45F7-832E-806D835B436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F58-45F7-832E-806D835B436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F58-45F7-832E-806D835B436F}"/>
              </c:ext>
            </c:extLst>
          </c:dPt>
          <c:dPt>
            <c:idx val="3"/>
            <c:invertIfNegative val="0"/>
            <c:bubble3D val="0"/>
            <c:spPr>
              <a:solidFill>
                <a:srgbClr val="1E66B0"/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1F58-45F7-832E-806D835B436F}"/>
              </c:ext>
            </c:extLst>
          </c:dPt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marL="0" algn="ctr" defTabSz="457200" rtl="0" eaLnBrk="1" latinLnBrk="0" hangingPunct="1"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#,##0.0</c:formatCode>
                <c:ptCount val="4"/>
                <c:pt idx="0">
                  <c:v>9.9</c:v>
                </c:pt>
                <c:pt idx="1">
                  <c:v>8.5</c:v>
                </c:pt>
                <c:pt idx="2">
                  <c:v>26.3</c:v>
                </c:pt>
                <c:pt idx="3">
                  <c:v>50.2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F58-45F7-832E-806D835B4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70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Sheet1!$B$2:$B$8</c:f>
              <c:numCache>
                <c:formatCode>#,##0.0</c:formatCode>
                <c:ptCount val="7"/>
                <c:pt idx="0">
                  <c:v>10.790388714600343</c:v>
                </c:pt>
                <c:pt idx="1">
                  <c:v>13.138680962261612</c:v>
                </c:pt>
                <c:pt idx="2">
                  <c:v>4.2657135370772616</c:v>
                </c:pt>
                <c:pt idx="3">
                  <c:v>16.920410779159159</c:v>
                </c:pt>
                <c:pt idx="4">
                  <c:v>11.795686839062263</c:v>
                </c:pt>
                <c:pt idx="5">
                  <c:v>37.498621597368839</c:v>
                </c:pt>
                <c:pt idx="6">
                  <c:v>5.5904975704705198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D-49C0-A270-E015BD2E8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5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marL="0" algn="ctr" defTabSz="457200" rtl="0" eaLnBrk="1" latinLnBrk="0" hangingPunct="1"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Sheet1!$B$2:$B$6</c:f>
              <c:numCache>
                <c:formatCode>#,##0.0</c:formatCode>
                <c:ptCount val="5"/>
                <c:pt idx="0">
                  <c:v>12.643556161737001</c:v>
                </c:pt>
                <c:pt idx="1">
                  <c:v>3.6926117439609594</c:v>
                </c:pt>
                <c:pt idx="2">
                  <c:v>35.910508677164103</c:v>
                </c:pt>
                <c:pt idx="3">
                  <c:v>14.634758804938128</c:v>
                </c:pt>
                <c:pt idx="4">
                  <c:v>33.118564612199478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69-48DF-AEEB-F11F9701B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5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F58-45F7-832E-806D835B436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F58-45F7-832E-806D835B436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F58-45F7-832E-806D835B436F}"/>
              </c:ext>
            </c:extLst>
          </c:dPt>
          <c:dPt>
            <c:idx val="3"/>
            <c:invertIfNegative val="0"/>
            <c:bubble3D val="0"/>
            <c:spPr>
              <a:solidFill>
                <a:srgbClr val="1E66B0"/>
              </a:solidFill>
              <a:ln w="9525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1F58-45F7-832E-806D835B436F}"/>
              </c:ext>
            </c:extLst>
          </c:dPt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marL="0" algn="ctr" defTabSz="457200" rtl="0" eaLnBrk="1" latinLnBrk="0" hangingPunct="1"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Sheet1!$B$2:$B$6</c:f>
              <c:numCache>
                <c:formatCode>#,##0.0</c:formatCode>
                <c:ptCount val="5"/>
                <c:pt idx="0">
                  <c:v>21.1</c:v>
                </c:pt>
                <c:pt idx="1">
                  <c:v>15.5</c:v>
                </c:pt>
                <c:pt idx="2">
                  <c:v>34.5</c:v>
                </c:pt>
                <c:pt idx="3">
                  <c:v>25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F58-45F7-832E-806D835B4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70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marL="0" algn="ctr" defTabSz="457200" rtl="0" eaLnBrk="1" latinLnBrk="0" hangingPunct="1"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#,##0.0</c:formatCode>
                <c:ptCount val="4"/>
                <c:pt idx="0">
                  <c:v>41.1</c:v>
                </c:pt>
                <c:pt idx="1">
                  <c:v>31.2</c:v>
                </c:pt>
                <c:pt idx="2">
                  <c:v>2.8</c:v>
                </c:pt>
                <c:pt idx="3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12-4423-9969-C9E3B2E13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5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marL="0" algn="ctr" defTabSz="457200" rtl="0" eaLnBrk="1" latinLnBrk="0" hangingPunct="1"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#,##0.0</c:formatCode>
                <c:ptCount val="4"/>
                <c:pt idx="0">
                  <c:v>17.399019049844981</c:v>
                </c:pt>
                <c:pt idx="1">
                  <c:v>63.768183172547545</c:v>
                </c:pt>
                <c:pt idx="2">
                  <c:v>1.9055197626307532</c:v>
                </c:pt>
                <c:pt idx="3">
                  <c:v>9.4627433418320148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D7-43E0-ADE3-80A3E1D15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8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marL="0" algn="ctr" defTabSz="457200" rtl="0" eaLnBrk="1" latinLnBrk="0" hangingPunct="1"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Sheet1!$B$2:$B$7</c:f>
              <c:numCache>
                <c:formatCode>#,##0.0</c:formatCode>
                <c:ptCount val="6"/>
                <c:pt idx="0">
                  <c:v>77.650911634197172</c:v>
                </c:pt>
                <c:pt idx="1">
                  <c:v>48.342795511680073</c:v>
                </c:pt>
                <c:pt idx="2">
                  <c:v>26.521561098849638</c:v>
                </c:pt>
                <c:pt idx="3">
                  <c:v>14.755110379194813</c:v>
                </c:pt>
                <c:pt idx="4">
                  <c:v>5.1776433288074104</c:v>
                </c:pt>
                <c:pt idx="5">
                  <c:v>3.8154108018705375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7-423A-B009-085FFE72A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9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71162525722309E-2"/>
          <c:y val="3.8828013623864427E-2"/>
          <c:w val="0.9492576749485554"/>
          <c:h val="0.92234277976939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5089BC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4EB-4CFF-82FF-7A585E2A216F}"/>
              </c:ext>
            </c:extLst>
          </c:dPt>
          <c:dPt>
            <c:idx val="1"/>
            <c:bubble3D val="0"/>
            <c:spPr>
              <a:solidFill>
                <a:srgbClr val="95B3D7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4EB-4CFF-82FF-7A585E2A216F}"/>
              </c:ext>
            </c:extLst>
          </c:dPt>
          <c:dPt>
            <c:idx val="2"/>
            <c:bubble3D val="0"/>
            <c:spPr>
              <a:solidFill>
                <a:srgbClr val="F79646">
                  <a:lumMod val="40000"/>
                  <a:lumOff val="60000"/>
                </a:srgb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4EB-4CFF-82FF-7A585E2A216F}"/>
              </c:ext>
            </c:extLst>
          </c:dPt>
          <c:cat>
            <c:strRef>
              <c:f>Sheet1!$A$2:$A$4</c:f>
              <c:strCache>
                <c:ptCount val="3"/>
                <c:pt idx="0">
                  <c:v>지금처럼 계속 하고 싶다</c:v>
                </c:pt>
                <c:pt idx="1">
                  <c:v>지금보다 더 하고 싶다</c:v>
                </c:pt>
                <c:pt idx="2">
                  <c:v>지금보다 줄이고 싶다</c:v>
                </c:pt>
              </c:strCache>
            </c:strRef>
          </c:cat>
          <c:val>
            <c:numRef>
              <c:f>Sheet1!$B$2:$B$4</c:f>
              <c:numCache>
                <c:formatCode>#,##0.0</c:formatCode>
                <c:ptCount val="3"/>
                <c:pt idx="0">
                  <c:v>32.711844431961133</c:v>
                </c:pt>
                <c:pt idx="1">
                  <c:v>50.710976380912257</c:v>
                </c:pt>
                <c:pt idx="2">
                  <c:v>16.57717918712617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EB-4CFF-82FF-7A585E2A2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"/>
        <c:holeSize val="4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1순위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Sheet1!$B$2:$B$7</c:f>
              <c:numCache>
                <c:formatCode>#,##0.0</c:formatCode>
                <c:ptCount val="6"/>
                <c:pt idx="0">
                  <c:v>30.241273543029102</c:v>
                </c:pt>
                <c:pt idx="1">
                  <c:v>22.381621614886324</c:v>
                </c:pt>
                <c:pt idx="2">
                  <c:v>14.289174178180897</c:v>
                </c:pt>
                <c:pt idx="3">
                  <c:v>12.03488921446565</c:v>
                </c:pt>
                <c:pt idx="4">
                  <c:v>12.474288141031229</c:v>
                </c:pt>
                <c:pt idx="5">
                  <c:v>8.5787533084062364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3-449A-84BC-FB47296BA4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1+2순위</c:v>
                </c:pt>
              </c:strCache>
            </c:strRef>
          </c:tx>
          <c:spPr>
            <a:solidFill>
              <a:srgbClr val="1E66B0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Sheet1!$C$2:$C$7</c:f>
              <c:numCache>
                <c:formatCode>#,##0.0</c:formatCode>
                <c:ptCount val="6"/>
                <c:pt idx="0">
                  <c:v>44.658215282889977</c:v>
                </c:pt>
                <c:pt idx="1">
                  <c:v>46.12878824849917</c:v>
                </c:pt>
                <c:pt idx="2">
                  <c:v>30.876451207951</c:v>
                </c:pt>
                <c:pt idx="3">
                  <c:v>26.858885634274163</c:v>
                </c:pt>
                <c:pt idx="4">
                  <c:v>23.740521266731395</c:v>
                </c:pt>
                <c:pt idx="5">
                  <c:v>19.158385051247091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23-449A-84BC-FB47296BA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7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0.7557292759123927"/>
          <c:y val="4.2272917947324386E-2"/>
          <c:w val="0.24427072408760744"/>
          <c:h val="0.1485395884834462"/>
        </c:manualLayout>
      </c:layout>
      <c:overlay val="0"/>
      <c:txPr>
        <a:bodyPr/>
        <a:lstStyle/>
        <a:p>
          <a:pPr>
            <a:defRPr lang="en-US" altLang="ko-KR" sz="1800" b="1" kern="0" spc="-4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ea typeface="+mn-ea"/>
              <a:cs typeface="Arial" charset="0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71162525722309E-2"/>
          <c:y val="3.8828013623864427E-2"/>
          <c:w val="0.9492576749485554"/>
          <c:h val="0.92234277976939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5089BC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021-43B1-BE1B-83485482E3DA}"/>
              </c:ext>
            </c:extLst>
          </c:dPt>
          <c:dPt>
            <c:idx val="1"/>
            <c:bubble3D val="0"/>
            <c:spPr>
              <a:solidFill>
                <a:srgbClr val="95B3D7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021-43B1-BE1B-83485482E3DA}"/>
              </c:ext>
            </c:extLst>
          </c:dPt>
          <c:dPt>
            <c:idx val="2"/>
            <c:bubble3D val="0"/>
            <c:spPr>
              <a:solidFill>
                <a:srgbClr val="F79646">
                  <a:lumMod val="40000"/>
                  <a:lumOff val="60000"/>
                </a:srgb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021-43B1-BE1B-83485482E3DA}"/>
              </c:ext>
            </c:extLst>
          </c:dPt>
          <c:cat>
            <c:strRef>
              <c:f>Sheet1!$A$2:$A$4</c:f>
              <c:strCache>
                <c:ptCount val="3"/>
                <c:pt idx="0">
                  <c:v>지금처럼 계속 하고 싶다</c:v>
                </c:pt>
                <c:pt idx="1">
                  <c:v>지금보다 더 하고 싶다</c:v>
                </c:pt>
                <c:pt idx="2">
                  <c:v>지금보다 줄이고 싶다</c:v>
                </c:pt>
              </c:strCache>
            </c:strRef>
          </c:cat>
          <c:val>
            <c:numRef>
              <c:f>Sheet1!$B$2:$B$4</c:f>
              <c:numCache>
                <c:formatCode>#,##0.0</c:formatCode>
                <c:ptCount val="3"/>
                <c:pt idx="0">
                  <c:v>50.190200337416819</c:v>
                </c:pt>
                <c:pt idx="1">
                  <c:v>48.132706235968989</c:v>
                </c:pt>
                <c:pt idx="2">
                  <c:v>1.6770934266138882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21-43B1-BE1B-83485482E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"/>
        <c:holeSize val="4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#,##0.0</c:formatCode>
                <c:ptCount val="4"/>
                <c:pt idx="0">
                  <c:v>4.1507906193505706</c:v>
                </c:pt>
                <c:pt idx="1">
                  <c:v>8.834662567428726</c:v>
                </c:pt>
                <c:pt idx="2">
                  <c:v>38.405533138570831</c:v>
                </c:pt>
                <c:pt idx="3">
                  <c:v>48.609013674649553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83-4BDB-ABB0-7CB3D9E97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6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1순위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#,##0.0</c:formatCode>
                <c:ptCount val="4"/>
                <c:pt idx="0">
                  <c:v>41.509635262808487</c:v>
                </c:pt>
                <c:pt idx="1">
                  <c:v>27.921287705967277</c:v>
                </c:pt>
                <c:pt idx="2">
                  <c:v>21.408386868339587</c:v>
                </c:pt>
                <c:pt idx="3">
                  <c:v>7.3547597959456619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B2-422E-B984-239BFF7652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1+2순위</c:v>
                </c:pt>
              </c:strCache>
            </c:strRef>
          </c:tx>
          <c:spPr>
            <a:solidFill>
              <a:srgbClr val="1E66B0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Sheet1!$C$2:$C$5</c:f>
              <c:numCache>
                <c:formatCode>#,##0.0</c:formatCode>
                <c:ptCount val="4"/>
                <c:pt idx="0">
                  <c:v>61.870624051866869</c:v>
                </c:pt>
                <c:pt idx="1">
                  <c:v>61.285286638555192</c:v>
                </c:pt>
                <c:pt idx="2">
                  <c:v>48.806377890864212</c:v>
                </c:pt>
                <c:pt idx="3">
                  <c:v>24.437142616841509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B2-422E-B984-239BFF765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8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0.7557292759123927"/>
          <c:y val="4.2272917947324386E-2"/>
          <c:w val="0.24427072408760744"/>
          <c:h val="0.1485395884834462"/>
        </c:manualLayout>
      </c:layout>
      <c:overlay val="0"/>
      <c:txPr>
        <a:bodyPr/>
        <a:lstStyle/>
        <a:p>
          <a:pPr>
            <a:defRPr lang="en-US" altLang="ko-KR" sz="1800" b="1" kern="0" spc="-4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ea typeface="+mn-ea"/>
              <a:cs typeface="Arial" charset="0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204352627168E-2"/>
          <c:y val="8.789643227442176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Sheet1!$B$2:$B$8</c:f>
              <c:numCache>
                <c:formatCode>#,##0.0</c:formatCode>
                <c:ptCount val="7"/>
                <c:pt idx="0">
                  <c:v>3.7674757943400858</c:v>
                </c:pt>
                <c:pt idx="1">
                  <c:v>2.9728494872656763</c:v>
                </c:pt>
                <c:pt idx="2">
                  <c:v>5.684153996184528</c:v>
                </c:pt>
                <c:pt idx="3">
                  <c:v>13.52857792593683</c:v>
                </c:pt>
                <c:pt idx="4">
                  <c:v>17.902977532942849</c:v>
                </c:pt>
                <c:pt idx="5">
                  <c:v>36.376972385304647</c:v>
                </c:pt>
                <c:pt idx="6">
                  <c:v>19.766992878025061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F5-49E4-9E40-4F132C77E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5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204352627168E-2"/>
          <c:y val="0.1027879717400793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Sheet1!$B$2:$B$6</c:f>
              <c:numCache>
                <c:formatCode>#,##0.0</c:formatCode>
                <c:ptCount val="5"/>
                <c:pt idx="0">
                  <c:v>48.571428571428569</c:v>
                </c:pt>
                <c:pt idx="1">
                  <c:v>8.5714285714285712</c:v>
                </c:pt>
                <c:pt idx="2">
                  <c:v>8.5714285714285712</c:v>
                </c:pt>
                <c:pt idx="3">
                  <c:v>2.8571428571428572</c:v>
                </c:pt>
                <c:pt idx="4">
                  <c:v>25.714285714285715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CE-4BBC-B87A-AC102D3C2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6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71162525722309E-2"/>
          <c:y val="3.8828013623864427E-2"/>
          <c:w val="0.9492576749485554"/>
          <c:h val="0.92234277976939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5089BC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D7C-4ECD-9811-6E72BE68EE1C}"/>
              </c:ext>
            </c:extLst>
          </c:dPt>
          <c:dPt>
            <c:idx val="1"/>
            <c:bubble3D val="0"/>
            <c:spPr>
              <a:solidFill>
                <a:srgbClr val="95B3D7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D7C-4ECD-9811-6E72BE68EE1C}"/>
              </c:ext>
            </c:extLst>
          </c:dPt>
          <c:dPt>
            <c:idx val="2"/>
            <c:bubble3D val="0"/>
            <c:spPr>
              <a:solidFill>
                <a:srgbClr val="F79646">
                  <a:lumMod val="40000"/>
                  <a:lumOff val="60000"/>
                </a:srgb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D7C-4ECD-9811-6E72BE68EE1C}"/>
              </c:ext>
            </c:extLst>
          </c:dPt>
          <c:cat>
            <c:strRef>
              <c:f>Sheet1!$A$2:$A$4</c:f>
              <c:strCache>
                <c:ptCount val="3"/>
                <c:pt idx="0">
                  <c:v>지금처럼 계속 하고 싶다</c:v>
                </c:pt>
                <c:pt idx="1">
                  <c:v>지금보다 더 하고 싶다</c:v>
                </c:pt>
                <c:pt idx="2">
                  <c:v>지금보다 줄이고 싶다</c:v>
                </c:pt>
              </c:strCache>
            </c:strRef>
          </c:cat>
          <c:val>
            <c:numRef>
              <c:f>Sheet1!$B$2:$B$4</c:f>
              <c:numCache>
                <c:formatCode>#,##0.0</c:formatCode>
                <c:ptCount val="3"/>
                <c:pt idx="0">
                  <c:v>33.333333333333336</c:v>
                </c:pt>
                <c:pt idx="1">
                  <c:v>33.333333333333336</c:v>
                </c:pt>
                <c:pt idx="2">
                  <c:v>33.333333333333336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7C-4ECD-9811-6E72BE68E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"/>
        <c:holeSize val="4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71162525722309E-2"/>
          <c:y val="3.8828013623864427E-2"/>
          <c:w val="0.9492576749485554"/>
          <c:h val="0.92234277976939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5089BC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5BE-4FE2-97EA-DBBA5D4F7366}"/>
              </c:ext>
            </c:extLst>
          </c:dPt>
          <c:dPt>
            <c:idx val="1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5BE-4FE2-97EA-DBBA5D4F7366}"/>
              </c:ext>
            </c:extLst>
          </c:dPt>
          <c:cat>
            <c:strRef>
              <c:f>Sheet1!$A$2:$A$3</c:f>
              <c:strCache>
                <c:ptCount val="2"/>
                <c:pt idx="0">
                  <c:v>지금처럼 계속 하고 싶다</c:v>
                </c:pt>
                <c:pt idx="1">
                  <c:v>지금보다 더 하고 싶다</c:v>
                </c:pt>
              </c:strCache>
            </c:strRef>
          </c:cat>
          <c:val>
            <c:numRef>
              <c:f>Sheet1!$B$2:$B$3</c:f>
              <c:numCache>
                <c:formatCode>#,##0.0</c:formatCode>
                <c:ptCount val="2"/>
                <c:pt idx="0">
                  <c:v>51.4</c:v>
                </c:pt>
                <c:pt idx="1">
                  <c:v>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BE-4FE2-97EA-DBBA5D4F7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4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#,##0.0</c:formatCode>
                <c:ptCount val="4"/>
                <c:pt idx="0">
                  <c:v>40.598383551028206</c:v>
                </c:pt>
                <c:pt idx="1">
                  <c:v>70.372892055645977</c:v>
                </c:pt>
                <c:pt idx="2">
                  <c:v>62.346086803451414</c:v>
                </c:pt>
                <c:pt idx="3">
                  <c:v>17.835265457584146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DD-41D8-B522-C13FAD913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8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371162525722309E-2"/>
          <c:y val="3.8828013623864427E-2"/>
          <c:w val="0.9492576749485554"/>
          <c:h val="0.92234277976939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5089BC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459-414E-B191-E4F2CC46BE56}"/>
              </c:ext>
            </c:extLst>
          </c:dPt>
          <c:dPt>
            <c:idx val="1"/>
            <c:bubble3D val="0"/>
            <c:spPr>
              <a:solidFill>
                <a:srgbClr val="95B3D7"/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459-414E-B191-E4F2CC46BE56}"/>
              </c:ext>
            </c:extLst>
          </c:dPt>
          <c:dPt>
            <c:idx val="2"/>
            <c:bubble3D val="0"/>
            <c:spPr>
              <a:solidFill>
                <a:srgbClr val="F79646">
                  <a:lumMod val="40000"/>
                  <a:lumOff val="60000"/>
                </a:srgbClr>
              </a:solidFill>
              <a:ln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459-414E-B191-E4F2CC46BE56}"/>
              </c:ext>
            </c:extLst>
          </c:dPt>
          <c:cat>
            <c:strRef>
              <c:f>Sheet1!$A$2:$A$4</c:f>
              <c:strCache>
                <c:ptCount val="3"/>
                <c:pt idx="0">
                  <c:v>지금처럼 계속 하고 싶다</c:v>
                </c:pt>
                <c:pt idx="1">
                  <c:v>지금보다 더 하고 싶다</c:v>
                </c:pt>
                <c:pt idx="2">
                  <c:v>지금보다 줄이고 싶다</c:v>
                </c:pt>
              </c:strCache>
            </c:strRef>
          </c:cat>
          <c:val>
            <c:numRef>
              <c:f>Sheet1!$B$2:$B$4</c:f>
              <c:numCache>
                <c:formatCode>#,##0.0</c:formatCode>
                <c:ptCount val="3"/>
                <c:pt idx="0">
                  <c:v>38.102690743103174</c:v>
                </c:pt>
                <c:pt idx="1">
                  <c:v>26.47919041987408</c:v>
                </c:pt>
                <c:pt idx="2">
                  <c:v>35.418118837022718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59-414E-B191-E4F2CC46B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"/>
        <c:holeSize val="4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교회학교 있는 교회 담임목사(n=108)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Sheet1!$B$2:$B$9</c:f>
              <c:numCache>
                <c:formatCode>#,##0.0</c:formatCode>
                <c:ptCount val="8"/>
                <c:pt idx="0">
                  <c:v>52.6</c:v>
                </c:pt>
                <c:pt idx="1">
                  <c:v>32.4</c:v>
                </c:pt>
                <c:pt idx="2">
                  <c:v>13.9</c:v>
                </c:pt>
                <c:pt idx="3">
                  <c:v>29.1</c:v>
                </c:pt>
                <c:pt idx="4">
                  <c:v>16.600000000000001</c:v>
                </c:pt>
                <c:pt idx="5">
                  <c:v>13.5</c:v>
                </c:pt>
                <c:pt idx="6">
                  <c:v>10.8</c:v>
                </c:pt>
                <c:pt idx="7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8C-44AB-9545-E7D57DA2C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6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legend>
      <c:legendPos val="r"/>
      <c:layout>
        <c:manualLayout>
          <c:xMode val="edge"/>
          <c:yMode val="edge"/>
          <c:x val="0.49639171424924949"/>
          <c:y val="2.3658493615252456E-2"/>
          <c:w val="0.50360828575075045"/>
          <c:h val="0.21927440094531964"/>
        </c:manualLayout>
      </c:layout>
      <c:overlay val="0"/>
      <c:txPr>
        <a:bodyPr/>
        <a:lstStyle/>
        <a:p>
          <a:pPr>
            <a:defRPr lang="en-US" altLang="ko-KR" sz="1800" b="1" kern="0" spc="-4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ea typeface="+mn-ea"/>
              <a:cs typeface="Arial" charset="0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21189251518451E-2"/>
          <c:y val="9.1619451108502198E-2"/>
          <c:w val="0.96152745046978694"/>
          <c:h val="0.877697052879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개신교인</c:v>
                </c:pt>
              </c:strCache>
            </c:strRef>
          </c:tx>
          <c:spPr>
            <a:solidFill>
              <a:srgbClr val="95B3D7"/>
            </a:solidFill>
            <a:ln w="9525">
              <a:solidFill>
                <a:schemeClr val="bg1"/>
              </a:solidFill>
              <a:prstDash val="solid"/>
            </a:ln>
          </c:spPr>
          <c:invertIfNegative val="0"/>
          <c:dLbls>
            <c:numFmt formatCode="0.0_ " sourceLinked="0"/>
            <c:spPr>
              <a:noFill/>
              <a:ln w="251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altLang="ko-KR" sz="1800" b="1" kern="0" spc="-4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맑은 고딕" panose="020B0503020000020004" pitchFamily="50" charset="-127"/>
                    <a:ea typeface="+mn-ea"/>
                    <a:cs typeface="Arial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#,##0.0</c:formatCode>
                <c:ptCount val="4"/>
                <c:pt idx="0">
                  <c:v>44.61707111684715</c:v>
                </c:pt>
                <c:pt idx="1">
                  <c:v>29.333557960578275</c:v>
                </c:pt>
                <c:pt idx="2">
                  <c:v>22.458536544845199</c:v>
                </c:pt>
                <c:pt idx="3">
                  <c:v>3.5908343777288634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79-48AA-BA41-F413E3DA7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5"/>
        <c:axId val="344778400"/>
        <c:axId val="344775656"/>
      </c:barChart>
      <c:catAx>
        <c:axId val="344778400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one"/>
        <c:spPr>
          <a:ln w="3149">
            <a:solidFill>
              <a:schemeClr val="tx1"/>
            </a:solidFill>
            <a:prstDash val="solid"/>
          </a:ln>
        </c:spPr>
        <c:crossAx val="344775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4775656"/>
        <c:scaling>
          <c:orientation val="minMax"/>
          <c:max val="60"/>
          <c:min val="0"/>
        </c:scaling>
        <c:delete val="0"/>
        <c:axPos val="l"/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344778400"/>
        <c:crosses val="autoZero"/>
        <c:crossBetween val="between"/>
      </c:valAx>
      <c:spPr>
        <a:noFill/>
        <a:ln w="251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맑은 고딕" pitchFamily="50" charset="-127"/>
          <a:cs typeface="Arial"/>
        </a:defRPr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197B6-CABE-4D04-8289-9F420CDD9158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97D20-B0A4-4881-892A-22AFB324F0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42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622A-725C-4273-A5D8-8305BFF88AAD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89C48-0342-47C6-88C3-A0C8ECDF40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253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622A-725C-4273-A5D8-8305BFF88AAD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89C48-0342-47C6-88C3-A0C8ECDF40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30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622A-725C-4273-A5D8-8305BFF88AAD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89C48-0342-47C6-88C3-A0C8ECDF40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077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3AFBD4F-40A4-B19D-3533-188DAA93D3FE}"/>
              </a:ext>
            </a:extLst>
          </p:cNvPr>
          <p:cNvCxnSpPr>
            <a:cxnSpLocks/>
          </p:cNvCxnSpPr>
          <p:nvPr userDrawn="1"/>
        </p:nvCxnSpPr>
        <p:spPr>
          <a:xfrm>
            <a:off x="234463" y="752475"/>
            <a:ext cx="1172307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8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622A-725C-4273-A5D8-8305BFF88AAD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89C48-0342-47C6-88C3-A0C8ECDF40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331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622A-725C-4273-A5D8-8305BFF88AAD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89C48-0342-47C6-88C3-A0C8ECDF40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1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622A-725C-4273-A5D8-8305BFF88AAD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89C48-0342-47C6-88C3-A0C8ECDF40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963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622A-725C-4273-A5D8-8305BFF88AAD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89C48-0342-47C6-88C3-A0C8ECDF40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09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622A-725C-4273-A5D8-8305BFF88AAD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89C48-0342-47C6-88C3-A0C8ECDF40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817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622A-725C-4273-A5D8-8305BFF88AAD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89C48-0342-47C6-88C3-A0C8ECDF40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320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622A-725C-4273-A5D8-8305BFF88AAD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89C48-0342-47C6-88C3-A0C8ECDF40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622A-725C-4273-A5D8-8305BFF88AAD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89C48-0342-47C6-88C3-A0C8ECDF40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78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622A-725C-4273-A5D8-8305BFF88AAD}" type="datetimeFigureOut">
              <a:rPr lang="ko-KR" altLang="en-US" smtClean="0"/>
              <a:t>2024-03-28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Rectangle 103">
            <a:extLst>
              <a:ext uri="{FF2B5EF4-FFF2-40B4-BE49-F238E27FC236}">
                <a16:creationId xmlns:a16="http://schemas.microsoft.com/office/drawing/2014/main" id="{3727FD05-2EEC-B747-7162-557034F0A3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85550" y="6445250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 anchor="b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rgbClr val="000000"/>
                </a:solidFill>
                <a:latin typeface="KT&amp;G 상상본문 M" pitchFamily="2" charset="-127"/>
                <a:ea typeface="KT&amp;G 상상본문 M" pitchFamily="2" charset="-127"/>
                <a:cs typeface="+mn-cs"/>
              </a:defRPr>
            </a:lvl9pPr>
          </a:lstStyle>
          <a:p>
            <a:pPr algn="r">
              <a:defRPr/>
            </a:pPr>
            <a:fld id="{F3D2B545-EABB-4C4A-82FC-E82438E08547}" type="slidenum">
              <a:rPr kumimoji="0" lang="ko-KR" altLang="en-US" sz="1200" b="0" i="0" smtClean="0">
                <a:solidFill>
                  <a:srgbClr val="777777"/>
                </a:solidFill>
                <a:latin typeface="+mj-ea"/>
                <a:ea typeface="+mj-ea"/>
              </a:rPr>
              <a:pPr algn="r">
                <a:defRPr/>
              </a:pPr>
              <a:t>‹#›</a:t>
            </a:fld>
            <a:r>
              <a:rPr kumimoji="0" lang="en-US" altLang="ko-KR" sz="1200" b="0" i="0" dirty="0">
                <a:solidFill>
                  <a:srgbClr val="777777"/>
                </a:solidFill>
                <a:latin typeface="Symbol" pitchFamily="18" charset="2"/>
                <a:ea typeface="굴림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605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49763-1F7C-955F-805B-827DDE897F3F}"/>
              </a:ext>
            </a:extLst>
          </p:cNvPr>
          <p:cNvSpPr txBox="1"/>
          <p:nvPr/>
        </p:nvSpPr>
        <p:spPr>
          <a:xfrm>
            <a:off x="1940863" y="1130017"/>
            <a:ext cx="8650125" cy="2165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err="1">
                <a:latin typeface="+mj-ea"/>
                <a:ea typeface="+mj-ea"/>
              </a:rPr>
              <a:t>감리회</a:t>
            </a:r>
            <a:r>
              <a:rPr lang="ko-KR" altLang="en-US" sz="4800" b="1" dirty="0">
                <a:latin typeface="+mj-ea"/>
                <a:ea typeface="+mj-ea"/>
              </a:rPr>
              <a:t> 동부연회</a:t>
            </a:r>
            <a:r>
              <a:rPr lang="en-US" altLang="ko-KR" sz="4401" b="1" dirty="0">
                <a:latin typeface="+mj-ea"/>
                <a:ea typeface="+mj-ea"/>
              </a:rPr>
              <a:t>(</a:t>
            </a:r>
            <a:r>
              <a:rPr lang="ko-KR" altLang="en-US" sz="4401" b="1" dirty="0">
                <a:latin typeface="+mj-ea"/>
                <a:ea typeface="+mj-ea"/>
              </a:rPr>
              <a:t>강원도 지역</a:t>
            </a:r>
            <a:r>
              <a:rPr lang="en-US" altLang="ko-KR" sz="4401" b="1" dirty="0">
                <a:latin typeface="+mj-ea"/>
                <a:ea typeface="+mj-ea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ko-KR" altLang="en-US" sz="4800" b="1" dirty="0">
                <a:latin typeface="+mj-ea"/>
                <a:ea typeface="+mj-ea"/>
              </a:rPr>
              <a:t>리더</a:t>
            </a:r>
            <a:r>
              <a:rPr lang="en-US" altLang="ko-KR" sz="4401" b="1" dirty="0">
                <a:latin typeface="+mj-ea"/>
                <a:ea typeface="+mj-ea"/>
              </a:rPr>
              <a:t>(</a:t>
            </a:r>
            <a:r>
              <a:rPr lang="ko-KR" altLang="en-US" sz="4401" b="1" dirty="0">
                <a:latin typeface="+mj-ea"/>
                <a:ea typeface="+mj-ea"/>
              </a:rPr>
              <a:t>목사</a:t>
            </a:r>
            <a:r>
              <a:rPr lang="en-US" altLang="ko-KR" sz="4401" b="1" dirty="0">
                <a:latin typeface="+mj-ea"/>
                <a:ea typeface="+mj-ea"/>
              </a:rPr>
              <a:t>/</a:t>
            </a:r>
            <a:r>
              <a:rPr lang="ko-KR" altLang="en-US" sz="4401" b="1" dirty="0">
                <a:latin typeface="+mj-ea"/>
                <a:ea typeface="+mj-ea"/>
              </a:rPr>
              <a:t>장로</a:t>
            </a:r>
            <a:r>
              <a:rPr lang="en-US" altLang="ko-KR" sz="4401" b="1" dirty="0">
                <a:latin typeface="+mj-ea"/>
                <a:ea typeface="+mj-ea"/>
              </a:rPr>
              <a:t>)</a:t>
            </a:r>
            <a:r>
              <a:rPr lang="ko-KR" altLang="en-US" sz="4401" b="1" dirty="0">
                <a:latin typeface="+mj-ea"/>
                <a:ea typeface="+mj-ea"/>
              </a:rPr>
              <a:t> </a:t>
            </a:r>
            <a:r>
              <a:rPr lang="ko-KR" altLang="en-US" sz="4800" b="1" dirty="0">
                <a:latin typeface="+mj-ea"/>
                <a:ea typeface="+mj-ea"/>
              </a:rPr>
              <a:t>조사 결과 보고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49590" y="528917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/>
              <a:t>목회데이터연구소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9720" y="3980330"/>
            <a:ext cx="2047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2024. 3. 29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6722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DB6BC9F9-4C0D-9942-9478-6A32F13B93F9}"/>
              </a:ext>
            </a:extLst>
          </p:cNvPr>
          <p:cNvGrpSpPr/>
          <p:nvPr/>
        </p:nvGrpSpPr>
        <p:grpSpPr>
          <a:xfrm>
            <a:off x="1529483" y="1941577"/>
            <a:ext cx="3580758" cy="3685250"/>
            <a:chOff x="1756999" y="5052916"/>
            <a:chExt cx="1566830" cy="1612550"/>
          </a:xfrm>
        </p:grpSpPr>
        <p:graphicFrame>
          <p:nvGraphicFramePr>
            <p:cNvPr id="6" name="차트 5">
              <a:extLst>
                <a:ext uri="{FF2B5EF4-FFF2-40B4-BE49-F238E27FC236}">
                  <a16:creationId xmlns:a16="http://schemas.microsoft.com/office/drawing/2014/main" id="{814BD11C-D9EA-0C44-0AC8-37820718D86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36093411"/>
                </p:ext>
              </p:extLst>
            </p:nvPr>
          </p:nvGraphicFramePr>
          <p:xfrm>
            <a:off x="1756999" y="5052916"/>
            <a:ext cx="1566830" cy="1612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B28EF7F2-5322-59DF-411C-B73235BF829B}"/>
                </a:ext>
              </a:extLst>
            </p:cNvPr>
            <p:cNvSpPr/>
            <p:nvPr/>
          </p:nvSpPr>
          <p:spPr>
            <a:xfrm>
              <a:off x="2151797" y="5474204"/>
              <a:ext cx="775220" cy="764105"/>
            </a:xfrm>
            <a:prstGeom prst="ellipse">
              <a:avLst/>
            </a:prstGeom>
            <a:noFill/>
            <a:ln w="127000" cap="flat" cmpd="sng" algn="ctr">
              <a:solidFill>
                <a:sysClr val="window" lastClr="FFFFFF">
                  <a:alpha val="4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23">
                <a:defRPr/>
              </a:pPr>
              <a:endParaRPr lang="ko-KR" altLang="en-US" b="1" ker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/>
              </a:endParaRP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32C8C074-09C6-C691-B9D0-2BA229F4870B}"/>
              </a:ext>
            </a:extLst>
          </p:cNvPr>
          <p:cNvSpPr/>
          <p:nvPr/>
        </p:nvSpPr>
        <p:spPr>
          <a:xfrm>
            <a:off x="5105638" y="3025124"/>
            <a:ext cx="2504853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모든 부서에서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목회자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목사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전도사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)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가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한다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38.1%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5BFC19-4BE8-74BB-AE06-4A17C78FEC2F}"/>
              </a:ext>
            </a:extLst>
          </p:cNvPr>
          <p:cNvSpPr/>
          <p:nvPr/>
        </p:nvSpPr>
        <p:spPr>
          <a:xfrm>
            <a:off x="816228" y="1794388"/>
            <a:ext cx="1615507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모든 부서에서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평신도가 한다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35.4%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D3E0FAB-1504-67C3-964C-A5A3CF7C2F11}"/>
              </a:ext>
            </a:extLst>
          </p:cNvPr>
          <p:cNvSpPr/>
          <p:nvPr/>
        </p:nvSpPr>
        <p:spPr>
          <a:xfrm>
            <a:off x="1160238" y="5504820"/>
            <a:ext cx="4314643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어떤 부서는 목회자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목사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 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전도사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)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가 하고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어떤 부서는 평신도가 한다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26.5%</a:t>
            </a:r>
            <a:endParaRPr lang="ko-KR" altLang="en-US" b="1" kern="0" spc="-40" dirty="0" err="1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47292-3680-AAFD-EE23-28C975AFAD3B}"/>
              </a:ext>
            </a:extLst>
          </p:cNvPr>
          <p:cNvSpPr txBox="1"/>
          <p:nvPr/>
        </p:nvSpPr>
        <p:spPr>
          <a:xfrm>
            <a:off x="3123365" y="1425056"/>
            <a:ext cx="448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교회학교 있는 교회 </a:t>
            </a:r>
            <a:r>
              <a:rPr lang="ko-KR" altLang="en-US" dirty="0" err="1"/>
              <a:t>담임목회자</a:t>
            </a:r>
            <a:r>
              <a:rPr lang="en-US" altLang="ko-KR" dirty="0"/>
              <a:t>, N=108, %)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9E1D13-3B73-A617-D77D-CFD65904F335}"/>
              </a:ext>
            </a:extLst>
          </p:cNvPr>
          <p:cNvSpPr txBox="1"/>
          <p:nvPr/>
        </p:nvSpPr>
        <p:spPr>
          <a:xfrm>
            <a:off x="935173" y="786304"/>
            <a:ext cx="2845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3)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교회학교 설교자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48C50-8033-D61D-7407-C5A97182E682}"/>
              </a:ext>
            </a:extLst>
          </p:cNvPr>
          <p:cNvSpPr txBox="1"/>
          <p:nvPr/>
        </p:nvSpPr>
        <p:spPr>
          <a:xfrm>
            <a:off x="623888" y="183597"/>
            <a:ext cx="2315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4.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교회학교</a:t>
            </a:r>
          </a:p>
        </p:txBody>
      </p:sp>
    </p:spTree>
    <p:extLst>
      <p:ext uri="{BB962C8B-B14F-4D97-AF65-F5344CB8AC3E}">
        <p14:creationId xmlns:p14="http://schemas.microsoft.com/office/powerpoint/2010/main" val="9283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개체 2">
            <a:extLst>
              <a:ext uri="{FF2B5EF4-FFF2-40B4-BE49-F238E27FC236}">
                <a16:creationId xmlns:a16="http://schemas.microsoft.com/office/drawing/2014/main" id="{C200FF12-23F3-36A5-A763-FBBCB9EC09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407324"/>
              </p:ext>
            </p:extLst>
          </p:nvPr>
        </p:nvGraphicFramePr>
        <p:xfrm>
          <a:off x="623888" y="1723333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oup 94">
            <a:extLst>
              <a:ext uri="{FF2B5EF4-FFF2-40B4-BE49-F238E27FC236}">
                <a16:creationId xmlns:a16="http://schemas.microsoft.com/office/drawing/2014/main" id="{7016BCCE-A448-79A5-2A30-6F245D0D0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516712"/>
              </p:ext>
            </p:extLst>
          </p:nvPr>
        </p:nvGraphicFramePr>
        <p:xfrm>
          <a:off x="802362" y="5066511"/>
          <a:ext cx="8664112" cy="1467930"/>
        </p:xfrm>
        <a:graphic>
          <a:graphicData uri="http://schemas.openxmlformats.org/drawingml/2006/table">
            <a:tbl>
              <a:tblPr/>
              <a:tblGrid>
                <a:gridCol w="1083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014">
                  <a:extLst>
                    <a:ext uri="{9D8B030D-6E8A-4147-A177-3AD203B41FA5}">
                      <a16:colId xmlns:a16="http://schemas.microsoft.com/office/drawing/2014/main" val="3823701033"/>
                    </a:ext>
                  </a:extLst>
                </a:gridCol>
                <a:gridCol w="1083014">
                  <a:extLst>
                    <a:ext uri="{9D8B030D-6E8A-4147-A177-3AD203B41FA5}">
                      <a16:colId xmlns:a16="http://schemas.microsoft.com/office/drawing/2014/main" val="1161680801"/>
                    </a:ext>
                  </a:extLst>
                </a:gridCol>
                <a:gridCol w="1083014">
                  <a:extLst>
                    <a:ext uri="{9D8B030D-6E8A-4147-A177-3AD203B41FA5}">
                      <a16:colId xmlns:a16="http://schemas.microsoft.com/office/drawing/2014/main" val="3201650123"/>
                    </a:ext>
                  </a:extLst>
                </a:gridCol>
                <a:gridCol w="1083014">
                  <a:extLst>
                    <a:ext uri="{9D8B030D-6E8A-4147-A177-3AD203B41FA5}">
                      <a16:colId xmlns:a16="http://schemas.microsoft.com/office/drawing/2014/main" val="1701769461"/>
                    </a:ext>
                  </a:extLst>
                </a:gridCol>
                <a:gridCol w="1083014">
                  <a:extLst>
                    <a:ext uri="{9D8B030D-6E8A-4147-A177-3AD203B41FA5}">
                      <a16:colId xmlns:a16="http://schemas.microsoft.com/office/drawing/2014/main" val="375308706"/>
                    </a:ext>
                  </a:extLst>
                </a:gridCol>
                <a:gridCol w="1083014">
                  <a:extLst>
                    <a:ext uri="{9D8B030D-6E8A-4147-A177-3AD203B41FA5}">
                      <a16:colId xmlns:a16="http://schemas.microsoft.com/office/drawing/2014/main" val="2520809610"/>
                    </a:ext>
                  </a:extLst>
                </a:gridCol>
                <a:gridCol w="1083014">
                  <a:extLst>
                    <a:ext uri="{9D8B030D-6E8A-4147-A177-3AD203B41FA5}">
                      <a16:colId xmlns:a16="http://schemas.microsoft.com/office/drawing/2014/main" val="4289741718"/>
                    </a:ext>
                  </a:extLst>
                </a:gridCol>
              </a:tblGrid>
              <a:tr h="588356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출산율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저하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부모의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교회학교에 대한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인식 부족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기독교에 대한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부정적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인식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학원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/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공부로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인한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학생들의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시간 부족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교회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지도자들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(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목회자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, 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장로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)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의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관심 부족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지도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교역자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헌신과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전문성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부족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전도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부족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교사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헌신과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준비 부족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94F2B0C-57BF-3CB8-5A37-24D5E899EA37}"/>
              </a:ext>
            </a:extLst>
          </p:cNvPr>
          <p:cNvSpPr txBox="1"/>
          <p:nvPr/>
        </p:nvSpPr>
        <p:spPr>
          <a:xfrm>
            <a:off x="935173" y="786304"/>
            <a:ext cx="819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4)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교회학교가 성장하지 않는 이유에 대한 인식</a:t>
            </a:r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(1+2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순위</a:t>
            </a:r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) </a:t>
            </a:r>
            <a:endParaRPr lang="ko-KR" altLang="en-US" sz="2400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1469FE-8D6C-5BAA-B726-04405D120B8A}"/>
              </a:ext>
            </a:extLst>
          </p:cNvPr>
          <p:cNvSpPr txBox="1"/>
          <p:nvPr/>
        </p:nvSpPr>
        <p:spPr>
          <a:xfrm>
            <a:off x="623888" y="183597"/>
            <a:ext cx="2315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4.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교회학교</a:t>
            </a:r>
          </a:p>
        </p:txBody>
      </p:sp>
    </p:spTree>
    <p:extLst>
      <p:ext uri="{BB962C8B-B14F-4D97-AF65-F5344CB8AC3E}">
        <p14:creationId xmlns:p14="http://schemas.microsoft.com/office/powerpoint/2010/main" val="1997794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7FAF8B0-03C7-58C1-4D82-E29953947F0F}"/>
              </a:ext>
            </a:extLst>
          </p:cNvPr>
          <p:cNvSpPr/>
          <p:nvPr/>
        </p:nvSpPr>
        <p:spPr>
          <a:xfrm>
            <a:off x="2679690" y="1357108"/>
            <a:ext cx="731520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1" b="1" dirty="0">
                <a:solidFill>
                  <a:schemeClr val="bg1"/>
                </a:solidFill>
                <a:ea typeface="맑은 고딕"/>
                <a:sym typeface="Noto Sans CJK KR Bold"/>
              </a:rPr>
              <a:t>Ⅱ</a:t>
            </a:r>
            <a:endParaRPr lang="ko-KR" altLang="en-US" sz="4400" b="1" dirty="0">
              <a:solidFill>
                <a:schemeClr val="bg1"/>
              </a:solidFill>
              <a:latin typeface="Arial" panose="020B0604020202020204" pitchFamily="34" charset="0"/>
              <a:ea typeface="맑은 고딕"/>
              <a:sym typeface="Noto Sans CJK KR Bold"/>
            </a:endParaRPr>
          </a:p>
        </p:txBody>
      </p:sp>
      <p:sp>
        <p:nvSpPr>
          <p:cNvPr id="4" name="전 세계에서 가장 낮은 출산율">
            <a:extLst>
              <a:ext uri="{FF2B5EF4-FFF2-40B4-BE49-F238E27FC236}">
                <a16:creationId xmlns:a16="http://schemas.microsoft.com/office/drawing/2014/main" id="{78704405-B18A-7D57-82D2-127D230E1F9E}"/>
              </a:ext>
            </a:extLst>
          </p:cNvPr>
          <p:cNvSpPr txBox="1">
            <a:spLocks/>
          </p:cNvSpPr>
          <p:nvPr/>
        </p:nvSpPr>
        <p:spPr>
          <a:xfrm>
            <a:off x="3666031" y="1745832"/>
            <a:ext cx="4824826" cy="21468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rgbClr val="0B1C2E"/>
                </a:solidFill>
                <a:latin typeface="Noto Sans CJK KR Bold"/>
                <a:ea typeface="Noto Sans CJK KR Bold"/>
                <a:cs typeface="Noto Sans CJK KR Bold"/>
                <a:sym typeface="Noto Sans CJK KR Bold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4401" b="1" dirty="0">
                <a:solidFill>
                  <a:srgbClr val="0B1C2E"/>
                </a:solidFill>
                <a:ea typeface="맑은 고딕"/>
                <a:sym typeface="Noto Sans CJK KR Bold"/>
              </a:rPr>
              <a:t>향후 교회 교세에 대한 전망</a:t>
            </a:r>
            <a:endParaRPr lang="ko-KR" altLang="en-US" sz="3600" b="1" dirty="0"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845538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개체 2">
            <a:extLst>
              <a:ext uri="{FF2B5EF4-FFF2-40B4-BE49-F238E27FC236}">
                <a16:creationId xmlns:a16="http://schemas.microsoft.com/office/drawing/2014/main" id="{E784B221-B0ED-E618-FE6A-1A5B52907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007874"/>
              </p:ext>
            </p:extLst>
          </p:nvPr>
        </p:nvGraphicFramePr>
        <p:xfrm>
          <a:off x="685800" y="2632905"/>
          <a:ext cx="9010650" cy="250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oup 94">
            <a:extLst>
              <a:ext uri="{FF2B5EF4-FFF2-40B4-BE49-F238E27FC236}">
                <a16:creationId xmlns:a16="http://schemas.microsoft.com/office/drawing/2014/main" id="{D6130B03-F194-A0A3-DB1E-73C45A49D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063766"/>
              </p:ext>
            </p:extLst>
          </p:nvPr>
        </p:nvGraphicFramePr>
        <p:xfrm>
          <a:off x="864274" y="5066511"/>
          <a:ext cx="8664112" cy="613029"/>
        </p:xfrm>
        <a:graphic>
          <a:graphicData uri="http://schemas.openxmlformats.org/drawingml/2006/table">
            <a:tbl>
              <a:tblPr/>
              <a:tblGrid>
                <a:gridCol w="216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028">
                  <a:extLst>
                    <a:ext uri="{9D8B030D-6E8A-4147-A177-3AD203B41FA5}">
                      <a16:colId xmlns:a16="http://schemas.microsoft.com/office/drawing/2014/main" val="3190774108"/>
                    </a:ext>
                  </a:extLst>
                </a:gridCol>
                <a:gridCol w="2166028">
                  <a:extLst>
                    <a:ext uri="{9D8B030D-6E8A-4147-A177-3AD203B41FA5}">
                      <a16:colId xmlns:a16="http://schemas.microsoft.com/office/drawing/2014/main" val="1223880507"/>
                    </a:ext>
                  </a:extLst>
                </a:gridCol>
                <a:gridCol w="2166028">
                  <a:extLst>
                    <a:ext uri="{9D8B030D-6E8A-4147-A177-3AD203B41FA5}">
                      <a16:colId xmlns:a16="http://schemas.microsoft.com/office/drawing/2014/main" val="325189396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성장할 것 같다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감소할 것 같다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지금을 유지할 것 같다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잘 모르겠다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81366" y="1274824"/>
            <a:ext cx="273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지도자 전체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 N=421,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3" name="설명선 1 2"/>
          <p:cNvSpPr/>
          <p:nvPr/>
        </p:nvSpPr>
        <p:spPr>
          <a:xfrm>
            <a:off x="685800" y="1157169"/>
            <a:ext cx="2143125" cy="1393524"/>
          </a:xfrm>
          <a:prstGeom prst="borderCallout1">
            <a:avLst>
              <a:gd name="adj1" fmla="val 103125"/>
              <a:gd name="adj2" fmla="val 43770"/>
              <a:gd name="adj3" fmla="val 134387"/>
              <a:gd name="adj4" fmla="val 4873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[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교회 규모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]</a:t>
            </a:r>
          </a:p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30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명 미만   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34.7%</a:t>
            </a:r>
          </a:p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31-99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명     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46.2%</a:t>
            </a:r>
          </a:p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100-499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명  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41.5%</a:t>
            </a:r>
          </a:p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500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명 이상 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69.8%</a:t>
            </a:r>
          </a:p>
        </p:txBody>
      </p:sp>
      <p:sp>
        <p:nvSpPr>
          <p:cNvPr id="8" name="설명선 1 8">
            <a:extLst>
              <a:ext uri="{FF2B5EF4-FFF2-40B4-BE49-F238E27FC236}">
                <a16:creationId xmlns:a16="http://schemas.microsoft.com/office/drawing/2014/main" id="{09EFD40A-36C5-C81A-E07E-34606489EF0D}"/>
              </a:ext>
            </a:extLst>
          </p:cNvPr>
          <p:cNvSpPr/>
          <p:nvPr/>
        </p:nvSpPr>
        <p:spPr>
          <a:xfrm>
            <a:off x="3162070" y="1590242"/>
            <a:ext cx="2252892" cy="973974"/>
          </a:xfrm>
          <a:prstGeom prst="borderCallout1">
            <a:avLst>
              <a:gd name="adj1" fmla="val 102515"/>
              <a:gd name="adj2" fmla="val 15217"/>
              <a:gd name="adj3" fmla="val 164169"/>
              <a:gd name="adj4" fmla="val -4072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[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자립여부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]</a:t>
            </a:r>
          </a:p>
          <a:p>
            <a:pPr algn="ctr"/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자립교회     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46.7%</a:t>
            </a:r>
          </a:p>
          <a:p>
            <a:pPr algn="ctr"/>
            <a:r>
              <a:rPr lang="ko-KR" altLang="en-US" b="1" kern="0" spc="-4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미자립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교회 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36.0%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E2245-E159-0594-8BB4-0EF97931692D}"/>
              </a:ext>
            </a:extLst>
          </p:cNvPr>
          <p:cNvSpPr txBox="1"/>
          <p:nvPr/>
        </p:nvSpPr>
        <p:spPr>
          <a:xfrm>
            <a:off x="623888" y="183597"/>
            <a:ext cx="4389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1.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향후 교회 교세 전망</a:t>
            </a:r>
          </a:p>
        </p:txBody>
      </p:sp>
    </p:spTree>
    <p:extLst>
      <p:ext uri="{BB962C8B-B14F-4D97-AF65-F5344CB8AC3E}">
        <p14:creationId xmlns:p14="http://schemas.microsoft.com/office/powerpoint/2010/main" val="1806445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개체 2">
            <a:extLst>
              <a:ext uri="{FF2B5EF4-FFF2-40B4-BE49-F238E27FC236}">
                <a16:creationId xmlns:a16="http://schemas.microsoft.com/office/drawing/2014/main" id="{1A9EF24F-4AA1-352A-A9AC-D782696CF7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00956"/>
              </p:ext>
            </p:extLst>
          </p:nvPr>
        </p:nvGraphicFramePr>
        <p:xfrm>
          <a:off x="623888" y="1723333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oup 94">
            <a:extLst>
              <a:ext uri="{FF2B5EF4-FFF2-40B4-BE49-F238E27FC236}">
                <a16:creationId xmlns:a16="http://schemas.microsoft.com/office/drawing/2014/main" id="{67F52E9C-29BD-13D3-DD20-BB7FB2E2C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084508"/>
              </p:ext>
            </p:extLst>
          </p:nvPr>
        </p:nvGraphicFramePr>
        <p:xfrm>
          <a:off x="802362" y="5066511"/>
          <a:ext cx="8664112" cy="1518285"/>
        </p:xfrm>
        <a:graphic>
          <a:graphicData uri="http://schemas.openxmlformats.org/drawingml/2006/table">
            <a:tbl>
              <a:tblPr/>
              <a:tblGrid>
                <a:gridCol w="1083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014">
                  <a:extLst>
                    <a:ext uri="{9D8B030D-6E8A-4147-A177-3AD203B41FA5}">
                      <a16:colId xmlns:a16="http://schemas.microsoft.com/office/drawing/2014/main" val="2794393111"/>
                    </a:ext>
                  </a:extLst>
                </a:gridCol>
                <a:gridCol w="1083014">
                  <a:extLst>
                    <a:ext uri="{9D8B030D-6E8A-4147-A177-3AD203B41FA5}">
                      <a16:colId xmlns:a16="http://schemas.microsoft.com/office/drawing/2014/main" val="3823701033"/>
                    </a:ext>
                  </a:extLst>
                </a:gridCol>
                <a:gridCol w="1083014">
                  <a:extLst>
                    <a:ext uri="{9D8B030D-6E8A-4147-A177-3AD203B41FA5}">
                      <a16:colId xmlns:a16="http://schemas.microsoft.com/office/drawing/2014/main" val="1161680801"/>
                    </a:ext>
                  </a:extLst>
                </a:gridCol>
                <a:gridCol w="1083014">
                  <a:extLst>
                    <a:ext uri="{9D8B030D-6E8A-4147-A177-3AD203B41FA5}">
                      <a16:colId xmlns:a16="http://schemas.microsoft.com/office/drawing/2014/main" val="3201650123"/>
                    </a:ext>
                  </a:extLst>
                </a:gridCol>
                <a:gridCol w="1083014">
                  <a:extLst>
                    <a:ext uri="{9D8B030D-6E8A-4147-A177-3AD203B41FA5}">
                      <a16:colId xmlns:a16="http://schemas.microsoft.com/office/drawing/2014/main" val="1701769461"/>
                    </a:ext>
                  </a:extLst>
                </a:gridCol>
                <a:gridCol w="1083014">
                  <a:extLst>
                    <a:ext uri="{9D8B030D-6E8A-4147-A177-3AD203B41FA5}">
                      <a16:colId xmlns:a16="http://schemas.microsoft.com/office/drawing/2014/main" val="375308706"/>
                    </a:ext>
                  </a:extLst>
                </a:gridCol>
                <a:gridCol w="1083014">
                  <a:extLst>
                    <a:ext uri="{9D8B030D-6E8A-4147-A177-3AD203B41FA5}">
                      <a16:colId xmlns:a16="http://schemas.microsoft.com/office/drawing/2014/main" val="2520809610"/>
                    </a:ext>
                  </a:extLst>
                </a:gridCol>
              </a:tblGrid>
              <a:tr h="588356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지역의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인구가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줄어서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사람들이 종교에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대한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관심을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안 가져서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교회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이미지가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부정적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이어서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교회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전체적인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사역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에너지가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약해져서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교회가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지역사회를 위한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노력을 하지 않아서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성도들이 전도를 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하지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않아서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교회 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공간 및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시설이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열악해서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교인들의 신앙이 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약해져서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0" y="1538667"/>
            <a:ext cx="378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교세 감소 전망 응답자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 N=188,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02753D-3A4F-DAD2-C980-32D9C1ED9C2F}"/>
              </a:ext>
            </a:extLst>
          </p:cNvPr>
          <p:cNvSpPr txBox="1"/>
          <p:nvPr/>
        </p:nvSpPr>
        <p:spPr>
          <a:xfrm>
            <a:off x="623888" y="183597"/>
            <a:ext cx="4389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2.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교세 감소 전망 이유</a:t>
            </a:r>
          </a:p>
        </p:txBody>
      </p:sp>
    </p:spTree>
    <p:extLst>
      <p:ext uri="{BB962C8B-B14F-4D97-AF65-F5344CB8AC3E}">
        <p14:creationId xmlns:p14="http://schemas.microsoft.com/office/powerpoint/2010/main" val="1562466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A2465353-7BBF-9A6D-95E1-793130F633EF}"/>
              </a:ext>
            </a:extLst>
          </p:cNvPr>
          <p:cNvGrpSpPr/>
          <p:nvPr/>
        </p:nvGrpSpPr>
        <p:grpSpPr>
          <a:xfrm>
            <a:off x="1519033" y="1904188"/>
            <a:ext cx="3580758" cy="3685250"/>
            <a:chOff x="1756999" y="5052916"/>
            <a:chExt cx="1566830" cy="1612550"/>
          </a:xfrm>
        </p:grpSpPr>
        <p:graphicFrame>
          <p:nvGraphicFramePr>
            <p:cNvPr id="5" name="차트 4">
              <a:extLst>
                <a:ext uri="{FF2B5EF4-FFF2-40B4-BE49-F238E27FC236}">
                  <a16:creationId xmlns:a16="http://schemas.microsoft.com/office/drawing/2014/main" id="{5490B7C0-41A5-AC17-CBF5-F5F21C088F8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52932084"/>
                </p:ext>
              </p:extLst>
            </p:nvPr>
          </p:nvGraphicFramePr>
          <p:xfrm>
            <a:off x="1756999" y="5052916"/>
            <a:ext cx="1566830" cy="1612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6A18622B-7AE2-30AA-D107-01C0F217D8AB}"/>
                </a:ext>
              </a:extLst>
            </p:cNvPr>
            <p:cNvSpPr/>
            <p:nvPr/>
          </p:nvSpPr>
          <p:spPr>
            <a:xfrm>
              <a:off x="2151797" y="5474204"/>
              <a:ext cx="775220" cy="764105"/>
            </a:xfrm>
            <a:prstGeom prst="ellipse">
              <a:avLst/>
            </a:prstGeom>
            <a:noFill/>
            <a:ln w="127000" cap="flat" cmpd="sng" algn="ctr">
              <a:solidFill>
                <a:sysClr val="window" lastClr="FFFFFF">
                  <a:alpha val="4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23">
                <a:defRPr/>
              </a:pPr>
              <a:endParaRPr lang="ko-KR" altLang="en-US" b="1" ker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/>
              </a:endParaRP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F0F40D8A-4BE6-B5B8-CC32-980A7E16B841}"/>
              </a:ext>
            </a:extLst>
          </p:cNvPr>
          <p:cNvSpPr/>
          <p:nvPr/>
        </p:nvSpPr>
        <p:spPr>
          <a:xfrm>
            <a:off x="5020735" y="2671870"/>
            <a:ext cx="821059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있다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73.6%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2B50C57-D50B-786B-4AB5-55AC6F396888}"/>
              </a:ext>
            </a:extLst>
          </p:cNvPr>
          <p:cNvSpPr/>
          <p:nvPr/>
        </p:nvSpPr>
        <p:spPr>
          <a:xfrm>
            <a:off x="772427" y="2671870"/>
            <a:ext cx="821059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없다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26.4%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2159" y="1307816"/>
            <a:ext cx="273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지도자 전체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 N=421,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D4FC4A-1ABE-CB2D-90D3-F0B01DAF10A4}"/>
              </a:ext>
            </a:extLst>
          </p:cNvPr>
          <p:cNvSpPr txBox="1"/>
          <p:nvPr/>
        </p:nvSpPr>
        <p:spPr>
          <a:xfrm>
            <a:off x="623888" y="183597"/>
            <a:ext cx="6175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3.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교회 유지 여부를 걱정한 경험</a:t>
            </a:r>
          </a:p>
        </p:txBody>
      </p:sp>
    </p:spTree>
    <p:extLst>
      <p:ext uri="{BB962C8B-B14F-4D97-AF65-F5344CB8AC3E}">
        <p14:creationId xmlns:p14="http://schemas.microsoft.com/office/powerpoint/2010/main" val="24450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789B5940-CB1E-8C1F-17CC-EB26CCAE070B}"/>
              </a:ext>
            </a:extLst>
          </p:cNvPr>
          <p:cNvSpPr/>
          <p:nvPr/>
        </p:nvSpPr>
        <p:spPr>
          <a:xfrm>
            <a:off x="2679690" y="1357108"/>
            <a:ext cx="731520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1" b="1" dirty="0">
                <a:solidFill>
                  <a:schemeClr val="bg1"/>
                </a:solidFill>
                <a:ea typeface="맑은 고딕"/>
                <a:sym typeface="Noto Sans CJK KR Bold"/>
              </a:rPr>
              <a:t>Ⅲ</a:t>
            </a:r>
            <a:endParaRPr lang="ko-KR" altLang="en-US" sz="4400" b="1" dirty="0">
              <a:solidFill>
                <a:schemeClr val="bg1"/>
              </a:solidFill>
              <a:latin typeface="Arial" panose="020B0604020202020204" pitchFamily="34" charset="0"/>
              <a:ea typeface="맑은 고딕"/>
              <a:sym typeface="Noto Sans CJK KR Bold"/>
            </a:endParaRPr>
          </a:p>
        </p:txBody>
      </p:sp>
      <p:sp>
        <p:nvSpPr>
          <p:cNvPr id="4" name="전 세계에서 가장 낮은 출산율">
            <a:extLst>
              <a:ext uri="{FF2B5EF4-FFF2-40B4-BE49-F238E27FC236}">
                <a16:creationId xmlns:a16="http://schemas.microsoft.com/office/drawing/2014/main" id="{E12E221A-1440-2692-0DD8-8638997CED83}"/>
              </a:ext>
            </a:extLst>
          </p:cNvPr>
          <p:cNvSpPr txBox="1">
            <a:spLocks/>
          </p:cNvSpPr>
          <p:nvPr/>
        </p:nvSpPr>
        <p:spPr>
          <a:xfrm>
            <a:off x="3666031" y="1745832"/>
            <a:ext cx="4824826" cy="21468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rgbClr val="0B1C2E"/>
                </a:solidFill>
                <a:latin typeface="Noto Sans CJK KR Bold"/>
                <a:ea typeface="Noto Sans CJK KR Bold"/>
                <a:cs typeface="Noto Sans CJK KR Bold"/>
                <a:sym typeface="Noto Sans CJK KR Bold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4401" b="1" dirty="0">
                <a:solidFill>
                  <a:srgbClr val="0B1C2E"/>
                </a:solidFill>
                <a:ea typeface="맑은 고딕"/>
                <a:sym typeface="Noto Sans CJK KR Bold"/>
              </a:rPr>
              <a:t>목회에 대한 인식</a:t>
            </a:r>
            <a:endParaRPr lang="ko-KR" altLang="en-US" sz="3600" b="1" dirty="0"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608421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개체 2">
            <a:extLst>
              <a:ext uri="{FF2B5EF4-FFF2-40B4-BE49-F238E27FC236}">
                <a16:creationId xmlns:a16="http://schemas.microsoft.com/office/drawing/2014/main" id="{16084073-0E76-0D58-6B20-60BB0EE3F3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233049"/>
              </p:ext>
            </p:extLst>
          </p:nvPr>
        </p:nvGraphicFramePr>
        <p:xfrm>
          <a:off x="623888" y="1723333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oup 94">
            <a:extLst>
              <a:ext uri="{FF2B5EF4-FFF2-40B4-BE49-F238E27FC236}">
                <a16:creationId xmlns:a16="http://schemas.microsoft.com/office/drawing/2014/main" id="{682A4FDB-BBE8-48FF-3317-809924D58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31153"/>
              </p:ext>
            </p:extLst>
          </p:nvPr>
        </p:nvGraphicFramePr>
        <p:xfrm>
          <a:off x="802364" y="5066511"/>
          <a:ext cx="8664105" cy="613029"/>
        </p:xfrm>
        <a:graphic>
          <a:graphicData uri="http://schemas.openxmlformats.org/drawingml/2006/table">
            <a:tbl>
              <a:tblPr/>
              <a:tblGrid>
                <a:gridCol w="1732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821">
                  <a:extLst>
                    <a:ext uri="{9D8B030D-6E8A-4147-A177-3AD203B41FA5}">
                      <a16:colId xmlns:a16="http://schemas.microsoft.com/office/drawing/2014/main" val="2717352815"/>
                    </a:ext>
                  </a:extLst>
                </a:gridCol>
                <a:gridCol w="1732821">
                  <a:extLst>
                    <a:ext uri="{9D8B030D-6E8A-4147-A177-3AD203B41FA5}">
                      <a16:colId xmlns:a16="http://schemas.microsoft.com/office/drawing/2014/main" val="3251893963"/>
                    </a:ext>
                  </a:extLst>
                </a:gridCol>
                <a:gridCol w="1732821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  <a:gridCol w="1732821">
                  <a:extLst>
                    <a:ext uri="{9D8B030D-6E8A-4147-A177-3AD203B41FA5}">
                      <a16:colId xmlns:a16="http://schemas.microsoft.com/office/drawing/2014/main" val="3057758352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전혀 만족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못한다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(1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점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)</a:t>
                      </a:r>
                      <a:endParaRPr lang="ko-KR" altLang="en-US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별로 만족 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못한다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보통이다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(3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점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)</a:t>
                      </a:r>
                      <a:endParaRPr lang="ko-KR" altLang="en-US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약간 만족한다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매우 만족한다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(5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점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)</a:t>
                      </a:r>
                      <a:endParaRPr lang="ko-KR" altLang="en-US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D15DA556-3E11-8706-141A-F3F256F1D44A}"/>
              </a:ext>
            </a:extLst>
          </p:cNvPr>
          <p:cNvSpPr/>
          <p:nvPr/>
        </p:nvSpPr>
        <p:spPr>
          <a:xfrm>
            <a:off x="1666572" y="2071689"/>
            <a:ext cx="1776761" cy="2435780"/>
          </a:xfrm>
          <a:custGeom>
            <a:avLst/>
            <a:gdLst>
              <a:gd name="connsiteX0" fmla="*/ 0 w 2105025"/>
              <a:gd name="connsiteY0" fmla="*/ 1809750 h 1809750"/>
              <a:gd name="connsiteX1" fmla="*/ 0 w 2105025"/>
              <a:gd name="connsiteY1" fmla="*/ 0 h 1809750"/>
              <a:gd name="connsiteX2" fmla="*/ 2105025 w 2105025"/>
              <a:gd name="connsiteY2" fmla="*/ 0 h 1809750"/>
              <a:gd name="connsiteX3" fmla="*/ 2105025 w 2105025"/>
              <a:gd name="connsiteY3" fmla="*/ 1352550 h 1809750"/>
              <a:gd name="connsiteX0" fmla="*/ 0 w 2105025"/>
              <a:gd name="connsiteY0" fmla="*/ 1809750 h 1809750"/>
              <a:gd name="connsiteX1" fmla="*/ 0 w 2105025"/>
              <a:gd name="connsiteY1" fmla="*/ 0 h 1809750"/>
              <a:gd name="connsiteX2" fmla="*/ 2105025 w 2105025"/>
              <a:gd name="connsiteY2" fmla="*/ 0 h 1809750"/>
              <a:gd name="connsiteX3" fmla="*/ 2097405 w 2105025"/>
              <a:gd name="connsiteY3" fmla="*/ 1625982 h 1809750"/>
              <a:gd name="connsiteX0" fmla="*/ 0 w 2105025"/>
              <a:gd name="connsiteY0" fmla="*/ 1809750 h 1809750"/>
              <a:gd name="connsiteX1" fmla="*/ 0 w 2105025"/>
              <a:gd name="connsiteY1" fmla="*/ 0 h 1809750"/>
              <a:gd name="connsiteX2" fmla="*/ 2105025 w 2105025"/>
              <a:gd name="connsiteY2" fmla="*/ 0 h 1809750"/>
              <a:gd name="connsiteX3" fmla="*/ 2097405 w 2105025"/>
              <a:gd name="connsiteY3" fmla="*/ 1096376 h 1809750"/>
              <a:gd name="connsiteX0" fmla="*/ 0 w 2116861"/>
              <a:gd name="connsiteY0" fmla="*/ 1809750 h 1809750"/>
              <a:gd name="connsiteX1" fmla="*/ 0 w 2116861"/>
              <a:gd name="connsiteY1" fmla="*/ 0 h 1809750"/>
              <a:gd name="connsiteX2" fmla="*/ 2105025 w 2116861"/>
              <a:gd name="connsiteY2" fmla="*/ 0 h 1809750"/>
              <a:gd name="connsiteX3" fmla="*/ 2116861 w 2116861"/>
              <a:gd name="connsiteY3" fmla="*/ 580462 h 1809750"/>
              <a:gd name="connsiteX0" fmla="*/ 0 w 2107134"/>
              <a:gd name="connsiteY0" fmla="*/ 1809750 h 1809750"/>
              <a:gd name="connsiteX1" fmla="*/ 0 w 2107134"/>
              <a:gd name="connsiteY1" fmla="*/ 0 h 1809750"/>
              <a:gd name="connsiteX2" fmla="*/ 2105025 w 2107134"/>
              <a:gd name="connsiteY2" fmla="*/ 0 h 1809750"/>
              <a:gd name="connsiteX3" fmla="*/ 2107134 w 2107134"/>
              <a:gd name="connsiteY3" fmla="*/ 580462 h 1809750"/>
              <a:gd name="connsiteX0" fmla="*/ 0 w 2107134"/>
              <a:gd name="connsiteY0" fmla="*/ 1809750 h 1809750"/>
              <a:gd name="connsiteX1" fmla="*/ 0 w 2107134"/>
              <a:gd name="connsiteY1" fmla="*/ 0 h 1809750"/>
              <a:gd name="connsiteX2" fmla="*/ 2105025 w 2107134"/>
              <a:gd name="connsiteY2" fmla="*/ 0 h 1809750"/>
              <a:gd name="connsiteX3" fmla="*/ 2107134 w 2107134"/>
              <a:gd name="connsiteY3" fmla="*/ 1480071 h 1809750"/>
              <a:gd name="connsiteX0" fmla="*/ 0 w 2107134"/>
              <a:gd name="connsiteY0" fmla="*/ 1809750 h 1809750"/>
              <a:gd name="connsiteX1" fmla="*/ 0 w 2107134"/>
              <a:gd name="connsiteY1" fmla="*/ 0 h 1809750"/>
              <a:gd name="connsiteX2" fmla="*/ 2105025 w 2107134"/>
              <a:gd name="connsiteY2" fmla="*/ 0 h 1809750"/>
              <a:gd name="connsiteX3" fmla="*/ 2107134 w 2107134"/>
              <a:gd name="connsiteY3" fmla="*/ 1216471 h 1809750"/>
              <a:gd name="connsiteX0" fmla="*/ 0 w 2107134"/>
              <a:gd name="connsiteY0" fmla="*/ 1809750 h 1809750"/>
              <a:gd name="connsiteX1" fmla="*/ 0 w 2107134"/>
              <a:gd name="connsiteY1" fmla="*/ 0 h 1809750"/>
              <a:gd name="connsiteX2" fmla="*/ 2105025 w 2107134"/>
              <a:gd name="connsiteY2" fmla="*/ 0 h 1809750"/>
              <a:gd name="connsiteX3" fmla="*/ 2107134 w 2107134"/>
              <a:gd name="connsiteY3" fmla="*/ 1101128 h 1809750"/>
              <a:gd name="connsiteX0" fmla="*/ 0 w 2105025"/>
              <a:gd name="connsiteY0" fmla="*/ 1809750 h 1809750"/>
              <a:gd name="connsiteX1" fmla="*/ 0 w 2105025"/>
              <a:gd name="connsiteY1" fmla="*/ 0 h 1809750"/>
              <a:gd name="connsiteX2" fmla="*/ 2105025 w 2105025"/>
              <a:gd name="connsiteY2" fmla="*/ 0 h 1809750"/>
              <a:gd name="connsiteX3" fmla="*/ 2095610 w 2105025"/>
              <a:gd name="connsiteY3" fmla="*/ 1507341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5025" h="1809750">
                <a:moveTo>
                  <a:pt x="0" y="1809750"/>
                </a:moveTo>
                <a:lnTo>
                  <a:pt x="0" y="0"/>
                </a:lnTo>
                <a:lnTo>
                  <a:pt x="2105025" y="0"/>
                </a:lnTo>
                <a:cubicBezTo>
                  <a:pt x="2105025" y="450850"/>
                  <a:pt x="2095610" y="1056491"/>
                  <a:pt x="2095610" y="1507341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23" latinLnBrk="1"/>
            <a:endParaRPr lang="ko-KR" alt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95ADBF05-2D72-C909-3472-A48493880D3F}"/>
              </a:ext>
            </a:extLst>
          </p:cNvPr>
          <p:cNvSpPr/>
          <p:nvPr/>
        </p:nvSpPr>
        <p:spPr>
          <a:xfrm>
            <a:off x="6808247" y="2071688"/>
            <a:ext cx="1793183" cy="1111366"/>
          </a:xfrm>
          <a:custGeom>
            <a:avLst/>
            <a:gdLst>
              <a:gd name="connsiteX0" fmla="*/ 0 w 2105025"/>
              <a:gd name="connsiteY0" fmla="*/ 1809750 h 1809750"/>
              <a:gd name="connsiteX1" fmla="*/ 0 w 2105025"/>
              <a:gd name="connsiteY1" fmla="*/ 0 h 1809750"/>
              <a:gd name="connsiteX2" fmla="*/ 2105025 w 2105025"/>
              <a:gd name="connsiteY2" fmla="*/ 0 h 1809750"/>
              <a:gd name="connsiteX3" fmla="*/ 2105025 w 2105025"/>
              <a:gd name="connsiteY3" fmla="*/ 1352550 h 1809750"/>
              <a:gd name="connsiteX0" fmla="*/ 0 w 2105025"/>
              <a:gd name="connsiteY0" fmla="*/ 1809750 h 3053090"/>
              <a:gd name="connsiteX1" fmla="*/ 0 w 2105025"/>
              <a:gd name="connsiteY1" fmla="*/ 0 h 3053090"/>
              <a:gd name="connsiteX2" fmla="*/ 2105025 w 2105025"/>
              <a:gd name="connsiteY2" fmla="*/ 0 h 3053090"/>
              <a:gd name="connsiteX3" fmla="*/ 2105025 w 2105025"/>
              <a:gd name="connsiteY3" fmla="*/ 3053090 h 3053090"/>
              <a:gd name="connsiteX0" fmla="*/ 0 w 2105025"/>
              <a:gd name="connsiteY0" fmla="*/ 1809750 h 3053090"/>
              <a:gd name="connsiteX1" fmla="*/ 0 w 2105025"/>
              <a:gd name="connsiteY1" fmla="*/ 0 h 3053090"/>
              <a:gd name="connsiteX2" fmla="*/ 2105025 w 2105025"/>
              <a:gd name="connsiteY2" fmla="*/ 0 h 3053090"/>
              <a:gd name="connsiteX3" fmla="*/ 2105025 w 2105025"/>
              <a:gd name="connsiteY3" fmla="*/ 3053090 h 3053090"/>
              <a:gd name="connsiteX0" fmla="*/ 0 w 2112645"/>
              <a:gd name="connsiteY0" fmla="*/ 6462079 h 6462079"/>
              <a:gd name="connsiteX1" fmla="*/ 7620 w 2112645"/>
              <a:gd name="connsiteY1" fmla="*/ 0 h 6462079"/>
              <a:gd name="connsiteX2" fmla="*/ 2112645 w 2112645"/>
              <a:gd name="connsiteY2" fmla="*/ 0 h 6462079"/>
              <a:gd name="connsiteX3" fmla="*/ 2112645 w 2112645"/>
              <a:gd name="connsiteY3" fmla="*/ 3053090 h 6462079"/>
              <a:gd name="connsiteX0" fmla="*/ 0 w 2161284"/>
              <a:gd name="connsiteY0" fmla="*/ 6462079 h 21366303"/>
              <a:gd name="connsiteX1" fmla="*/ 7620 w 2161284"/>
              <a:gd name="connsiteY1" fmla="*/ 0 h 21366303"/>
              <a:gd name="connsiteX2" fmla="*/ 2112645 w 2161284"/>
              <a:gd name="connsiteY2" fmla="*/ 0 h 21366303"/>
              <a:gd name="connsiteX3" fmla="*/ 2161284 w 2161284"/>
              <a:gd name="connsiteY3" fmla="*/ 21366303 h 21366303"/>
              <a:gd name="connsiteX0" fmla="*/ 0 w 2132101"/>
              <a:gd name="connsiteY0" fmla="*/ 6462079 h 21284545"/>
              <a:gd name="connsiteX1" fmla="*/ 7620 w 2132101"/>
              <a:gd name="connsiteY1" fmla="*/ 0 h 21284545"/>
              <a:gd name="connsiteX2" fmla="*/ 2112645 w 2132101"/>
              <a:gd name="connsiteY2" fmla="*/ 0 h 21284545"/>
              <a:gd name="connsiteX3" fmla="*/ 2132101 w 2132101"/>
              <a:gd name="connsiteY3" fmla="*/ 21284545 h 21284545"/>
              <a:gd name="connsiteX0" fmla="*/ 2107 w 2124481"/>
              <a:gd name="connsiteY0" fmla="*/ 18996924 h 21284545"/>
              <a:gd name="connsiteX1" fmla="*/ 0 w 2124481"/>
              <a:gd name="connsiteY1" fmla="*/ 0 h 21284545"/>
              <a:gd name="connsiteX2" fmla="*/ 2105025 w 2124481"/>
              <a:gd name="connsiteY2" fmla="*/ 0 h 21284545"/>
              <a:gd name="connsiteX3" fmla="*/ 2124481 w 2124481"/>
              <a:gd name="connsiteY3" fmla="*/ 21284545 h 21284545"/>
              <a:gd name="connsiteX0" fmla="*/ 2107 w 2124481"/>
              <a:gd name="connsiteY0" fmla="*/ 20650560 h 21284545"/>
              <a:gd name="connsiteX1" fmla="*/ 0 w 2124481"/>
              <a:gd name="connsiteY1" fmla="*/ 0 h 21284545"/>
              <a:gd name="connsiteX2" fmla="*/ 2105025 w 2124481"/>
              <a:gd name="connsiteY2" fmla="*/ 0 h 21284545"/>
              <a:gd name="connsiteX3" fmla="*/ 2124481 w 2124481"/>
              <a:gd name="connsiteY3" fmla="*/ 21284545 h 21284545"/>
              <a:gd name="connsiteX0" fmla="*/ 2106 w 2124481"/>
              <a:gd name="connsiteY0" fmla="*/ 10251789 h 21284545"/>
              <a:gd name="connsiteX1" fmla="*/ 0 w 2124481"/>
              <a:gd name="connsiteY1" fmla="*/ 0 h 21284545"/>
              <a:gd name="connsiteX2" fmla="*/ 2105025 w 2124481"/>
              <a:gd name="connsiteY2" fmla="*/ 0 h 21284545"/>
              <a:gd name="connsiteX3" fmla="*/ 2124481 w 2124481"/>
              <a:gd name="connsiteY3" fmla="*/ 21284545 h 21284545"/>
              <a:gd name="connsiteX0" fmla="*/ 2106 w 2124481"/>
              <a:gd name="connsiteY0" fmla="*/ 28960802 h 28960802"/>
              <a:gd name="connsiteX1" fmla="*/ 0 w 2124481"/>
              <a:gd name="connsiteY1" fmla="*/ 0 h 28960802"/>
              <a:gd name="connsiteX2" fmla="*/ 2105025 w 2124481"/>
              <a:gd name="connsiteY2" fmla="*/ 0 h 28960802"/>
              <a:gd name="connsiteX3" fmla="*/ 2124481 w 2124481"/>
              <a:gd name="connsiteY3" fmla="*/ 21284545 h 28960802"/>
              <a:gd name="connsiteX0" fmla="*/ 2106 w 2124481"/>
              <a:gd name="connsiteY0" fmla="*/ 28960802 h 28960802"/>
              <a:gd name="connsiteX1" fmla="*/ 0 w 2124481"/>
              <a:gd name="connsiteY1" fmla="*/ 0 h 28960802"/>
              <a:gd name="connsiteX2" fmla="*/ 2105025 w 2124481"/>
              <a:gd name="connsiteY2" fmla="*/ 0 h 28960802"/>
              <a:gd name="connsiteX3" fmla="*/ 2124481 w 2124481"/>
              <a:gd name="connsiteY3" fmla="*/ 17799527 h 2896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4481" h="28960802">
                <a:moveTo>
                  <a:pt x="2106" y="28960802"/>
                </a:moveTo>
                <a:cubicBezTo>
                  <a:pt x="1404" y="22628494"/>
                  <a:pt x="702" y="6332308"/>
                  <a:pt x="0" y="0"/>
                </a:cubicBezTo>
                <a:lnTo>
                  <a:pt x="2105025" y="0"/>
                </a:lnTo>
                <a:cubicBezTo>
                  <a:pt x="2111510" y="7094848"/>
                  <a:pt x="2117996" y="10704679"/>
                  <a:pt x="2124481" y="17799527"/>
                </a:cubicBezTo>
              </a:path>
            </a:pathLst>
          </a:custGeom>
          <a:noFill/>
          <a:ln>
            <a:solidFill>
              <a:srgbClr val="1E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23" latinLnBrk="1"/>
            <a:endParaRPr lang="ko-KR" altLang="en-US"/>
          </a:p>
        </p:txBody>
      </p:sp>
      <p:sp>
        <p:nvSpPr>
          <p:cNvPr id="14" name="모서리가 둥근 직사각형 26">
            <a:extLst>
              <a:ext uri="{FF2B5EF4-FFF2-40B4-BE49-F238E27FC236}">
                <a16:creationId xmlns:a16="http://schemas.microsoft.com/office/drawing/2014/main" id="{EBCCD5EF-5F2E-D439-7217-7472450E6260}"/>
              </a:ext>
            </a:extLst>
          </p:cNvPr>
          <p:cNvSpPr/>
          <p:nvPr/>
        </p:nvSpPr>
        <p:spPr>
          <a:xfrm>
            <a:off x="1833845" y="1662905"/>
            <a:ext cx="1519312" cy="681152"/>
          </a:xfrm>
          <a:prstGeom prst="roundRect">
            <a:avLst>
              <a:gd name="adj" fmla="val 17615"/>
            </a:avLst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만족 못함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12.9</a:t>
            </a:r>
          </a:p>
        </p:txBody>
      </p:sp>
      <p:sp>
        <p:nvSpPr>
          <p:cNvPr id="15" name="모서리가 둥근 직사각형 26">
            <a:extLst>
              <a:ext uri="{FF2B5EF4-FFF2-40B4-BE49-F238E27FC236}">
                <a16:creationId xmlns:a16="http://schemas.microsoft.com/office/drawing/2014/main" id="{B4E41FA8-F2CC-DECC-E0A3-A2BABAE7163C}"/>
              </a:ext>
            </a:extLst>
          </p:cNvPr>
          <p:cNvSpPr/>
          <p:nvPr/>
        </p:nvSpPr>
        <p:spPr>
          <a:xfrm>
            <a:off x="6925943" y="1671130"/>
            <a:ext cx="1547702" cy="681152"/>
          </a:xfrm>
          <a:prstGeom prst="roundRect">
            <a:avLst>
              <a:gd name="adj" fmla="val 1761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23">
              <a:lnSpc>
                <a:spcPct val="120000"/>
              </a:lnSpc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만족함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defTabSz="914423">
              <a:lnSpc>
                <a:spcPct val="120000"/>
              </a:lnSpc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59.4</a:t>
            </a:r>
          </a:p>
        </p:txBody>
      </p:sp>
      <p:sp>
        <p:nvSpPr>
          <p:cNvPr id="16" name="모서리가 둥근 직사각형 26">
            <a:extLst>
              <a:ext uri="{FF2B5EF4-FFF2-40B4-BE49-F238E27FC236}">
                <a16:creationId xmlns:a16="http://schemas.microsoft.com/office/drawing/2014/main" id="{61FB846F-9A4F-A100-89CF-ABEA2A07782D}"/>
              </a:ext>
            </a:extLst>
          </p:cNvPr>
          <p:cNvSpPr/>
          <p:nvPr/>
        </p:nvSpPr>
        <p:spPr>
          <a:xfrm>
            <a:off x="4080997" y="1615231"/>
            <a:ext cx="2117106" cy="39647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23"/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평균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(5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점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) : 3.8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02059" y="1127621"/>
            <a:ext cx="273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목회자 전체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 N=245,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68166-5BE6-EFEC-60CB-AD7C85C4D464}"/>
              </a:ext>
            </a:extLst>
          </p:cNvPr>
          <p:cNvSpPr txBox="1"/>
          <p:nvPr/>
        </p:nvSpPr>
        <p:spPr>
          <a:xfrm>
            <a:off x="623888" y="183597"/>
            <a:ext cx="2869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1.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 목회 만족도</a:t>
            </a:r>
          </a:p>
        </p:txBody>
      </p:sp>
    </p:spTree>
    <p:extLst>
      <p:ext uri="{BB962C8B-B14F-4D97-AF65-F5344CB8AC3E}">
        <p14:creationId xmlns:p14="http://schemas.microsoft.com/office/powerpoint/2010/main" val="1986640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261488"/>
              </p:ext>
            </p:extLst>
          </p:nvPr>
        </p:nvGraphicFramePr>
        <p:xfrm>
          <a:off x="623888" y="1117357"/>
          <a:ext cx="9620250" cy="5103072"/>
        </p:xfrm>
        <a:graphic>
          <a:graphicData uri="http://schemas.openxmlformats.org/drawingml/2006/table">
            <a:tbl>
              <a:tblPr/>
              <a:tblGrid>
                <a:gridCol w="1385909">
                  <a:extLst>
                    <a:ext uri="{9D8B030D-6E8A-4147-A177-3AD203B41FA5}">
                      <a16:colId xmlns:a16="http://schemas.microsoft.com/office/drawing/2014/main" val="2097703870"/>
                    </a:ext>
                  </a:extLst>
                </a:gridCol>
                <a:gridCol w="1872672">
                  <a:extLst>
                    <a:ext uri="{9D8B030D-6E8A-4147-A177-3AD203B41FA5}">
                      <a16:colId xmlns:a16="http://schemas.microsoft.com/office/drawing/2014/main" val="3057520891"/>
                    </a:ext>
                  </a:extLst>
                </a:gridCol>
                <a:gridCol w="1230419">
                  <a:extLst>
                    <a:ext uri="{9D8B030D-6E8A-4147-A177-3AD203B41FA5}">
                      <a16:colId xmlns:a16="http://schemas.microsoft.com/office/drawing/2014/main" val="2606893759"/>
                    </a:ext>
                  </a:extLst>
                </a:gridCol>
                <a:gridCol w="1026250">
                  <a:extLst>
                    <a:ext uri="{9D8B030D-6E8A-4147-A177-3AD203B41FA5}">
                      <a16:colId xmlns:a16="http://schemas.microsoft.com/office/drawing/2014/main" val="1729382255"/>
                    </a:ext>
                  </a:extLst>
                </a:gridCol>
                <a:gridCol w="1026250">
                  <a:extLst>
                    <a:ext uri="{9D8B030D-6E8A-4147-A177-3AD203B41FA5}">
                      <a16:colId xmlns:a16="http://schemas.microsoft.com/office/drawing/2014/main" val="1438216075"/>
                    </a:ext>
                  </a:extLst>
                </a:gridCol>
                <a:gridCol w="1026250">
                  <a:extLst>
                    <a:ext uri="{9D8B030D-6E8A-4147-A177-3AD203B41FA5}">
                      <a16:colId xmlns:a16="http://schemas.microsoft.com/office/drawing/2014/main" val="2252911860"/>
                    </a:ext>
                  </a:extLst>
                </a:gridCol>
                <a:gridCol w="1026250">
                  <a:extLst>
                    <a:ext uri="{9D8B030D-6E8A-4147-A177-3AD203B41FA5}">
                      <a16:colId xmlns:a16="http://schemas.microsoft.com/office/drawing/2014/main" val="884631346"/>
                    </a:ext>
                  </a:extLst>
                </a:gridCol>
                <a:gridCol w="1026250">
                  <a:extLst>
                    <a:ext uri="{9D8B030D-6E8A-4147-A177-3AD203B41FA5}">
                      <a16:colId xmlns:a16="http://schemas.microsoft.com/office/drawing/2014/main" val="2302381081"/>
                    </a:ext>
                  </a:extLst>
                </a:gridCol>
              </a:tblGrid>
              <a:tr h="47069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 분</a:t>
                      </a:r>
                      <a:endParaRPr lang="ko-KR" altLang="en-US" sz="1800" b="1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7151" marR="77151" marT="38576" marB="38576" anchor="ctr">
                    <a:lnL>
                      <a:noFill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5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사례수</a:t>
                      </a:r>
                      <a:r>
                        <a:rPr lang="ko-KR" alt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800" b="1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만족 못함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보통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만족함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평균</a:t>
                      </a:r>
                      <a:r>
                        <a:rPr lang="en-US" altLang="ko-KR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(5</a:t>
                      </a:r>
                      <a:r>
                        <a:rPr lang="ko-KR" alt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점</a:t>
                      </a:r>
                      <a:r>
                        <a:rPr lang="en-US" altLang="ko-KR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±¼¸²Ã¼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22378"/>
                  </a:ext>
                </a:extLst>
              </a:tr>
              <a:tr h="539086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 체</a:t>
                      </a:r>
                      <a:endParaRPr lang="ko-KR" altLang="en-US" sz="1800" b="1" kern="0" spc="-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7151" marR="77151" marT="38576" marB="38576" anchor="ctr">
                    <a:lnL>
                      <a:noFill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(245)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±¼¸²Ã¼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12.9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±¼¸²Ã¼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27.7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59.4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3.8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±¼¸²Ã¼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953656"/>
                  </a:ext>
                </a:extLst>
              </a:tr>
              <a:tr h="539086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교회 위치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±¼¸²Ã¼"/>
                      </a:endParaRPr>
                    </a:p>
                  </a:txBody>
                  <a:tcPr marL="77151" marR="77151" marT="38576" marB="38576" anchor="ctr">
                    <a:lnL>
                      <a:noFill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 지역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±¼¸²Ã¼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(88)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16.5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30.7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52.8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±¼¸²Ã¼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518500"/>
                  </a:ext>
                </a:extLst>
              </a:tr>
              <a:tr h="5390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도농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</a:t>
                      </a:r>
                      <a:r>
                        <a:rPr lang="en-US" altLang="ko-KR" sz="18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복합지역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±¼¸²Ã¼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(24)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10.5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19.4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70.1</a:t>
                      </a:r>
                      <a:endParaRPr lang="en-US" sz="1800" kern="0" spc="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endParaRPr lang="en-US" sz="1800" kern="0" spc="0" dirty="0">
                        <a:solidFill>
                          <a:schemeClr val="tx1"/>
                        </a:solidFill>
                        <a:effectLst/>
                        <a:latin typeface="±¼¸²Ã¼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4.0</a:t>
                      </a:r>
                      <a:endParaRPr lang="en-US" sz="1800" kern="0" spc="0" dirty="0">
                        <a:solidFill>
                          <a:schemeClr val="tx1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685246"/>
                  </a:ext>
                </a:extLst>
              </a:tr>
              <a:tr h="5390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농어촌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산간지역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±¼¸²Ã¼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(98)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11.7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25.8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62.5</a:t>
                      </a:r>
                      <a:endParaRPr lang="en-US" sz="1800" kern="0" spc="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endParaRPr lang="en-US" sz="1800" kern="0" spc="0" dirty="0">
                        <a:solidFill>
                          <a:schemeClr val="tx1"/>
                        </a:solidFill>
                        <a:effectLst/>
                        <a:latin typeface="±¼¸²Ã¼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3.9</a:t>
                      </a:r>
                      <a:endParaRPr lang="en-US" sz="1800" kern="0" spc="0" dirty="0">
                        <a:solidFill>
                          <a:schemeClr val="tx1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212753"/>
                  </a:ext>
                </a:extLst>
              </a:tr>
              <a:tr h="539086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교회 성장 전망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±¼¸²Ã¼"/>
                      </a:endParaRPr>
                    </a:p>
                  </a:txBody>
                  <a:tcPr marL="77151" marR="77151" marT="38576" marB="38576" anchor="ctr">
                    <a:lnL>
                      <a:noFill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성장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±¼¸²Ã¼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(106)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9.0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15.9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75.0</a:t>
                      </a:r>
                      <a:endParaRPr lang="en-US" sz="1800" kern="0" spc="0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endParaRPr lang="en-US" sz="1800" kern="0" spc="0" dirty="0">
                        <a:solidFill>
                          <a:schemeClr val="tx1"/>
                        </a:solidFill>
                        <a:effectLst/>
                        <a:latin typeface="±¼¸²Ã¼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4.2</a:t>
                      </a:r>
                      <a:endParaRPr lang="en-US" sz="1800" kern="0" spc="0" dirty="0">
                        <a:solidFill>
                          <a:schemeClr val="tx1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71312"/>
                  </a:ext>
                </a:extLst>
              </a:tr>
              <a:tr h="5390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감소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±¼¸²Ã¼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(59)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20.2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43.0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36.8</a:t>
                      </a:r>
                      <a:endParaRPr lang="en-US" sz="1800" kern="0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endParaRPr lang="en-US" sz="1800" kern="0" spc="0" dirty="0">
                        <a:solidFill>
                          <a:schemeClr val="tx1"/>
                        </a:solidFill>
                        <a:effectLst/>
                        <a:latin typeface="±¼¸²Ã¼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3.2</a:t>
                      </a:r>
                      <a:endParaRPr lang="en-US" sz="1800" kern="0" spc="0" dirty="0">
                        <a:solidFill>
                          <a:schemeClr val="tx1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069521"/>
                  </a:ext>
                </a:extLst>
              </a:tr>
              <a:tr h="5390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유지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±¼¸²Ã¼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(67)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10.9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32.0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57.1</a:t>
                      </a:r>
                      <a:endParaRPr lang="en-US" sz="1800" kern="0" spc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endParaRPr lang="en-US" sz="1800" kern="0" spc="0" dirty="0">
                        <a:solidFill>
                          <a:schemeClr val="tx1"/>
                        </a:solidFill>
                        <a:effectLst/>
                        <a:latin typeface="±¼¸²Ã¼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3.8</a:t>
                      </a:r>
                      <a:endParaRPr lang="en-US" sz="1800" kern="0" spc="0" dirty="0">
                        <a:solidFill>
                          <a:schemeClr val="tx1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013242"/>
                  </a:ext>
                </a:extLst>
              </a:tr>
              <a:tr h="53908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잘 모름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±¼¸²Ã¼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(13)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20.7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31.8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47.5</a:t>
                      </a:r>
                      <a:endParaRPr lang="en-US" sz="1800" kern="0" spc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endParaRPr lang="en-US" sz="1800" kern="0" spc="0" dirty="0">
                        <a:solidFill>
                          <a:schemeClr val="tx1"/>
                        </a:solidFill>
                        <a:effectLst/>
                        <a:latin typeface="±¼¸²Ã¼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3.4</a:t>
                      </a:r>
                      <a:endParaRPr lang="en-US" sz="1800" kern="0" spc="0" dirty="0">
                        <a:solidFill>
                          <a:schemeClr val="tx1"/>
                        </a:solidFill>
                        <a:effectLst/>
                        <a:latin typeface="한컴바탕"/>
                      </a:endParaRPr>
                    </a:p>
                  </a:txBody>
                  <a:tcPr marL="77151" marR="77151" marT="38576" marB="38576" anchor="ctr">
                    <a:lnL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05038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4EA8AD5-7E0C-ADE8-0514-95F1D1AC4F0A}"/>
              </a:ext>
            </a:extLst>
          </p:cNvPr>
          <p:cNvSpPr txBox="1"/>
          <p:nvPr/>
        </p:nvSpPr>
        <p:spPr>
          <a:xfrm>
            <a:off x="8162049" y="748024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(Base: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목사 전체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D0172D-04BE-72C3-3D42-7637A618176B}"/>
              </a:ext>
            </a:extLst>
          </p:cNvPr>
          <p:cNvSpPr txBox="1"/>
          <p:nvPr/>
        </p:nvSpPr>
        <p:spPr>
          <a:xfrm>
            <a:off x="623888" y="183597"/>
            <a:ext cx="6982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1.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 목회 만족도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응답자 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/>
              </a:rPr>
              <a:t>특성별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)</a:t>
            </a:r>
            <a:endParaRPr lang="ko-KR" altLang="en-US" sz="3200" b="1" dirty="0">
              <a:solidFill>
                <a:prstClr val="black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695630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개체 2">
            <a:extLst>
              <a:ext uri="{FF2B5EF4-FFF2-40B4-BE49-F238E27FC236}">
                <a16:creationId xmlns:a16="http://schemas.microsoft.com/office/drawing/2014/main" id="{30C300C4-A353-36AE-4575-FC1E292B59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62063"/>
              </p:ext>
            </p:extLst>
          </p:nvPr>
        </p:nvGraphicFramePr>
        <p:xfrm>
          <a:off x="623888" y="1723333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oup 94">
            <a:extLst>
              <a:ext uri="{FF2B5EF4-FFF2-40B4-BE49-F238E27FC236}">
                <a16:creationId xmlns:a16="http://schemas.microsoft.com/office/drawing/2014/main" id="{A2734998-5F11-BB45-0285-45B6E12BB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624258"/>
              </p:ext>
            </p:extLst>
          </p:nvPr>
        </p:nvGraphicFramePr>
        <p:xfrm>
          <a:off x="802364" y="5066511"/>
          <a:ext cx="8664115" cy="914781"/>
        </p:xfrm>
        <a:graphic>
          <a:graphicData uri="http://schemas.openxmlformats.org/drawingml/2006/table">
            <a:tbl>
              <a:tblPr/>
              <a:tblGrid>
                <a:gridCol w="1732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823">
                  <a:extLst>
                    <a:ext uri="{9D8B030D-6E8A-4147-A177-3AD203B41FA5}">
                      <a16:colId xmlns:a16="http://schemas.microsoft.com/office/drawing/2014/main" val="4144413184"/>
                    </a:ext>
                  </a:extLst>
                </a:gridCol>
                <a:gridCol w="1732823">
                  <a:extLst>
                    <a:ext uri="{9D8B030D-6E8A-4147-A177-3AD203B41FA5}">
                      <a16:colId xmlns:a16="http://schemas.microsoft.com/office/drawing/2014/main" val="2794393111"/>
                    </a:ext>
                  </a:extLst>
                </a:gridCol>
                <a:gridCol w="1732823">
                  <a:extLst>
                    <a:ext uri="{9D8B030D-6E8A-4147-A177-3AD203B41FA5}">
                      <a16:colId xmlns:a16="http://schemas.microsoft.com/office/drawing/2014/main" val="1161680801"/>
                    </a:ext>
                  </a:extLst>
                </a:gridCol>
                <a:gridCol w="1732823">
                  <a:extLst>
                    <a:ext uri="{9D8B030D-6E8A-4147-A177-3AD203B41FA5}">
                      <a16:colId xmlns:a16="http://schemas.microsoft.com/office/drawing/2014/main" val="320165012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목회가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하나님의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소명이므로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교인들의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영적인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성숙이 있어서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헌신된 평신도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일꾼이 있어서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장로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/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교인들이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목회 방침을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따라줘서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교회 성장이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이루어져서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59318" y="1401344"/>
            <a:ext cx="333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목회 만족 목회자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N=140,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A30CFE-798C-6FE1-8303-CB032BD35075}"/>
              </a:ext>
            </a:extLst>
          </p:cNvPr>
          <p:cNvSpPr txBox="1"/>
          <p:nvPr/>
        </p:nvSpPr>
        <p:spPr>
          <a:xfrm>
            <a:off x="623888" y="183597"/>
            <a:ext cx="4834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맑은 고딕"/>
              </a:rPr>
              <a:t>2. </a:t>
            </a:r>
            <a:r>
              <a:rPr lang="ko-KR" altLang="en-US" sz="3200" b="1" dirty="0">
                <a:latin typeface="맑은 고딕"/>
              </a:rPr>
              <a:t>목회 만족</a:t>
            </a:r>
            <a:r>
              <a:rPr lang="en-US" altLang="ko-KR" sz="3200" b="1" dirty="0">
                <a:latin typeface="맑은 고딕"/>
              </a:rPr>
              <a:t>/</a:t>
            </a:r>
            <a:r>
              <a:rPr lang="ko-KR" altLang="en-US" sz="3200" b="1" dirty="0">
                <a:latin typeface="맑은 고딕"/>
              </a:rPr>
              <a:t>불만족 이유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2C163-C973-AB06-6DD2-B14D9424F743}"/>
              </a:ext>
            </a:extLst>
          </p:cNvPr>
          <p:cNvSpPr txBox="1"/>
          <p:nvPr/>
        </p:nvSpPr>
        <p:spPr>
          <a:xfrm>
            <a:off x="935173" y="786304"/>
            <a:ext cx="1922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1)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만족 이유</a:t>
            </a:r>
          </a:p>
        </p:txBody>
      </p:sp>
    </p:spTree>
    <p:extLst>
      <p:ext uri="{BB962C8B-B14F-4D97-AF65-F5344CB8AC3E}">
        <p14:creationId xmlns:p14="http://schemas.microsoft.com/office/powerpoint/2010/main" val="258218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/>
        </p:nvCxnSpPr>
        <p:spPr>
          <a:xfrm>
            <a:off x="623888" y="816633"/>
            <a:ext cx="10475911" cy="115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0594" y="938842"/>
            <a:ext cx="101520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7" indent="-285757">
              <a:buFont typeface="Wingdings" panose="05000000000000000000" pitchFamily="2" charset="2"/>
              <a:buChar char="l"/>
            </a:pPr>
            <a:r>
              <a:rPr lang="ko-KR" altLang="en-US" sz="2400" b="1" dirty="0"/>
              <a:t>조사 목적 </a:t>
            </a:r>
            <a:r>
              <a:rPr lang="en-US" altLang="ko-KR" sz="2400" dirty="0"/>
              <a:t>: </a:t>
            </a:r>
            <a:r>
              <a:rPr lang="ko-KR" altLang="en-US" sz="2400" dirty="0"/>
              <a:t>동부연회 리더</a:t>
            </a:r>
            <a:r>
              <a:rPr lang="en-US" altLang="ko-KR" sz="2400" dirty="0"/>
              <a:t>(</a:t>
            </a:r>
            <a:r>
              <a:rPr lang="ko-KR" altLang="en-US" sz="2400" dirty="0"/>
              <a:t>목사</a:t>
            </a:r>
            <a:r>
              <a:rPr lang="en-US" altLang="ko-KR" sz="2400" dirty="0"/>
              <a:t>, </a:t>
            </a:r>
            <a:r>
              <a:rPr lang="ko-KR" altLang="en-US" sz="2400" dirty="0"/>
              <a:t>장로</a:t>
            </a:r>
            <a:r>
              <a:rPr lang="en-US" altLang="ko-KR" sz="2400" dirty="0"/>
              <a:t>)</a:t>
            </a:r>
            <a:r>
              <a:rPr lang="ko-KR" altLang="en-US" sz="2400" dirty="0"/>
              <a:t>를 대상으로 동부연회 소속 교회가 </a:t>
            </a:r>
            <a:r>
              <a:rPr lang="en-US" altLang="ko-KR" sz="2400" dirty="0"/>
              <a:t>				</a:t>
            </a:r>
            <a:r>
              <a:rPr lang="ko-KR" altLang="en-US" sz="2400" dirty="0"/>
              <a:t>놓인 목회적 어려움과 </a:t>
            </a:r>
            <a:r>
              <a:rPr lang="ko-KR" altLang="en-US" sz="2400" dirty="0" err="1"/>
              <a:t>감리회</a:t>
            </a:r>
            <a:r>
              <a:rPr lang="ko-KR" altLang="en-US" sz="2400" dirty="0"/>
              <a:t> 현안에 대한 의견을 파악함</a:t>
            </a:r>
            <a:r>
              <a:rPr lang="en-US" altLang="ko-KR" sz="2400" dirty="0"/>
              <a:t>.</a:t>
            </a:r>
          </a:p>
          <a:p>
            <a:endParaRPr lang="en-US" altLang="ko-KR" sz="2400" dirty="0"/>
          </a:p>
          <a:p>
            <a:pPr marL="285757" indent="-285757">
              <a:buFont typeface="Wingdings" panose="05000000000000000000" pitchFamily="2" charset="2"/>
              <a:buChar char="l"/>
            </a:pPr>
            <a:r>
              <a:rPr lang="ko-KR" altLang="en-US" sz="2400" b="1" dirty="0"/>
              <a:t>조사 대상 </a:t>
            </a:r>
            <a:r>
              <a:rPr lang="en-US" altLang="ko-KR" sz="2400" dirty="0"/>
              <a:t>: </a:t>
            </a:r>
            <a:r>
              <a:rPr lang="ko-KR" altLang="en-US" sz="2400" dirty="0"/>
              <a:t>동부연회 리더</a:t>
            </a:r>
            <a:r>
              <a:rPr lang="en-US" altLang="ko-KR" sz="2400" dirty="0"/>
              <a:t>(</a:t>
            </a:r>
            <a:r>
              <a:rPr lang="ko-KR" altLang="en-US" sz="2400" dirty="0"/>
              <a:t>목사</a:t>
            </a:r>
            <a:r>
              <a:rPr lang="en-US" altLang="ko-KR" sz="2400" dirty="0"/>
              <a:t>, </a:t>
            </a:r>
            <a:r>
              <a:rPr lang="ko-KR" altLang="en-US" sz="2400" dirty="0"/>
              <a:t>장로</a:t>
            </a:r>
            <a:r>
              <a:rPr lang="en-US" altLang="ko-KR" sz="2400" dirty="0"/>
              <a:t>)</a:t>
            </a:r>
          </a:p>
          <a:p>
            <a:endParaRPr lang="en-US" altLang="ko-KR" sz="2400" dirty="0"/>
          </a:p>
          <a:p>
            <a:pPr marL="285757" indent="-285757">
              <a:buFont typeface="Wingdings" panose="05000000000000000000" pitchFamily="2" charset="2"/>
              <a:buChar char="l"/>
            </a:pPr>
            <a:r>
              <a:rPr lang="ko-KR" altLang="en-US" sz="2400" b="1" dirty="0"/>
              <a:t>조사 방법 </a:t>
            </a:r>
            <a:r>
              <a:rPr lang="en-US" altLang="ko-KR" sz="2400" dirty="0"/>
              <a:t>: </a:t>
            </a:r>
            <a:r>
              <a:rPr lang="ko-KR" altLang="en-US" sz="2400" dirty="0"/>
              <a:t>모바일 조사</a:t>
            </a:r>
            <a:endParaRPr lang="en-US" altLang="ko-KR" sz="2400" dirty="0"/>
          </a:p>
          <a:p>
            <a:endParaRPr lang="en-US" altLang="ko-KR" sz="2400" dirty="0"/>
          </a:p>
          <a:p>
            <a:pPr marL="285757" indent="-285757">
              <a:buFont typeface="Wingdings" panose="05000000000000000000" pitchFamily="2" charset="2"/>
              <a:buChar char="l"/>
            </a:pPr>
            <a:r>
              <a:rPr lang="ko-KR" altLang="en-US" sz="2400" b="1" dirty="0"/>
              <a:t>표본 수</a:t>
            </a:r>
            <a:r>
              <a:rPr lang="ko-KR" altLang="en-US" sz="2400" dirty="0"/>
              <a:t>  </a:t>
            </a:r>
            <a:r>
              <a:rPr lang="en-US" altLang="ko-KR" sz="2400" dirty="0"/>
              <a:t>: </a:t>
            </a:r>
            <a:r>
              <a:rPr lang="ko-KR" altLang="en-US" sz="2400" b="1" dirty="0"/>
              <a:t>총</a:t>
            </a:r>
            <a:r>
              <a:rPr lang="en-US" altLang="ko-KR" sz="2400" b="1" dirty="0"/>
              <a:t>421</a:t>
            </a:r>
            <a:r>
              <a:rPr lang="ko-KR" altLang="en-US" sz="2400" b="1" dirty="0"/>
              <a:t>명</a:t>
            </a:r>
            <a:r>
              <a:rPr lang="en-US" altLang="ko-KR" sz="2400" dirty="0"/>
              <a:t>(</a:t>
            </a:r>
            <a:r>
              <a:rPr lang="ko-KR" altLang="en-US" sz="2400" dirty="0"/>
              <a:t>유효표본</a:t>
            </a:r>
            <a:r>
              <a:rPr lang="en-US" altLang="ko-KR" sz="2400" dirty="0"/>
              <a:t>)</a:t>
            </a:r>
          </a:p>
          <a:p>
            <a:r>
              <a:rPr lang="en-US" altLang="ko-KR" sz="2400" dirty="0"/>
              <a:t>       - </a:t>
            </a:r>
            <a:r>
              <a:rPr lang="ko-KR" altLang="en-US" sz="2400" dirty="0" err="1"/>
              <a:t>담임목회자</a:t>
            </a:r>
            <a:r>
              <a:rPr lang="en-US" altLang="ko-KR" sz="2400" dirty="0"/>
              <a:t>(</a:t>
            </a:r>
            <a:r>
              <a:rPr lang="ko-KR" altLang="en-US" sz="2400" dirty="0"/>
              <a:t>담임목사 </a:t>
            </a:r>
            <a:r>
              <a:rPr lang="en-US" altLang="ko-KR" sz="2400" dirty="0"/>
              <a:t>  202</a:t>
            </a:r>
            <a:r>
              <a:rPr lang="ko-KR" altLang="en-US" sz="2400" dirty="0"/>
              <a:t>명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담임전도사</a:t>
            </a:r>
            <a:r>
              <a:rPr lang="ko-KR" altLang="en-US" sz="2400" dirty="0"/>
              <a:t> </a:t>
            </a:r>
            <a:r>
              <a:rPr lang="en-US" altLang="ko-KR" sz="2400" dirty="0"/>
              <a:t>8</a:t>
            </a:r>
            <a:r>
              <a:rPr lang="ko-KR" altLang="en-US" sz="2400" dirty="0"/>
              <a:t>명</a:t>
            </a:r>
            <a:r>
              <a:rPr lang="en-US" altLang="ko-KR" sz="2400" dirty="0"/>
              <a:t>) 210</a:t>
            </a:r>
            <a:r>
              <a:rPr lang="ko-KR" altLang="en-US" sz="2400" dirty="0"/>
              <a:t>명</a:t>
            </a:r>
            <a:endParaRPr lang="en-US" altLang="ko-KR" sz="2400" dirty="0"/>
          </a:p>
          <a:p>
            <a:r>
              <a:rPr lang="en-US" altLang="ko-KR" sz="2400" dirty="0"/>
              <a:t>       - </a:t>
            </a:r>
            <a:r>
              <a:rPr lang="ko-KR" altLang="en-US" sz="2400" dirty="0"/>
              <a:t>부목사 </a:t>
            </a:r>
            <a:r>
              <a:rPr lang="en-US" altLang="ko-KR" sz="2400" dirty="0"/>
              <a:t>35</a:t>
            </a:r>
            <a:r>
              <a:rPr lang="ko-KR" altLang="en-US" sz="2400" dirty="0"/>
              <a:t>명</a:t>
            </a:r>
            <a:endParaRPr lang="en-US" altLang="ko-KR" sz="2400" dirty="0"/>
          </a:p>
          <a:p>
            <a:r>
              <a:rPr lang="en-US" altLang="ko-KR" sz="2400" dirty="0"/>
              <a:t>       - </a:t>
            </a:r>
            <a:r>
              <a:rPr lang="ko-KR" altLang="en-US" sz="2400" dirty="0"/>
              <a:t>장로 </a:t>
            </a:r>
            <a:r>
              <a:rPr lang="en-US" altLang="ko-KR" sz="2400" dirty="0"/>
              <a:t>176</a:t>
            </a:r>
            <a:r>
              <a:rPr lang="ko-KR" altLang="en-US" sz="2400" dirty="0"/>
              <a:t>명</a:t>
            </a:r>
            <a:r>
              <a:rPr lang="en-US" altLang="ko-KR" sz="2400" dirty="0"/>
              <a:t> </a:t>
            </a:r>
          </a:p>
          <a:p>
            <a:endParaRPr lang="en-US" altLang="ko-KR" sz="2400" dirty="0"/>
          </a:p>
          <a:p>
            <a:pPr marL="285757" indent="-285757">
              <a:buFont typeface="Wingdings" panose="05000000000000000000" pitchFamily="2" charset="2"/>
              <a:buChar char="l"/>
            </a:pPr>
            <a:r>
              <a:rPr lang="ko-KR" altLang="en-US" sz="2400" b="1" dirty="0"/>
              <a:t>표본 추출 </a:t>
            </a:r>
            <a:r>
              <a:rPr lang="en-US" altLang="ko-KR" sz="2400" b="1" dirty="0"/>
              <a:t>:</a:t>
            </a:r>
            <a:r>
              <a:rPr lang="en-US" altLang="ko-KR" sz="2400" dirty="0"/>
              <a:t> </a:t>
            </a:r>
            <a:r>
              <a:rPr lang="ko-KR" altLang="en-US" sz="2400" dirty="0" err="1"/>
              <a:t>동부연회의</a:t>
            </a:r>
            <a:r>
              <a:rPr lang="ko-KR" altLang="en-US" sz="2400" dirty="0"/>
              <a:t> 전 리더를 대상으로 한 전수조사</a:t>
            </a:r>
            <a:r>
              <a:rPr lang="en-US" altLang="ko-KR" sz="2400" dirty="0"/>
              <a:t> </a:t>
            </a:r>
          </a:p>
          <a:p>
            <a:r>
              <a:rPr lang="ko-KR" altLang="en-US" sz="2400" dirty="0"/>
              <a:t> </a:t>
            </a:r>
            <a:endParaRPr lang="en-US" altLang="ko-KR" sz="2400" dirty="0"/>
          </a:p>
          <a:p>
            <a:pPr marL="285757" indent="-285757">
              <a:buFont typeface="Wingdings" panose="05000000000000000000" pitchFamily="2" charset="2"/>
              <a:buChar char="l"/>
            </a:pPr>
            <a:r>
              <a:rPr lang="ko-KR" altLang="en-US" sz="2400" b="1" dirty="0"/>
              <a:t>조사 기간</a:t>
            </a:r>
            <a:r>
              <a:rPr lang="en-US" altLang="ko-KR" sz="2400" dirty="0"/>
              <a:t> : 2024</a:t>
            </a:r>
            <a:r>
              <a:rPr lang="ko-KR" altLang="en-US" sz="2400" dirty="0"/>
              <a:t>년 </a:t>
            </a:r>
            <a:r>
              <a:rPr lang="en-US" altLang="ko-KR" sz="2400" dirty="0"/>
              <a:t>3</a:t>
            </a:r>
            <a:r>
              <a:rPr lang="ko-KR" altLang="en-US" sz="2400" dirty="0"/>
              <a:t>월 </a:t>
            </a:r>
            <a:r>
              <a:rPr lang="en-US" altLang="ko-KR" sz="2400" dirty="0"/>
              <a:t>7</a:t>
            </a:r>
            <a:r>
              <a:rPr lang="ko-KR" altLang="en-US" sz="2400" dirty="0"/>
              <a:t>일</a:t>
            </a:r>
            <a:r>
              <a:rPr lang="en-US" altLang="ko-KR" sz="2400" dirty="0"/>
              <a:t>~3</a:t>
            </a:r>
            <a:r>
              <a:rPr lang="ko-KR" altLang="en-US" sz="2400" dirty="0"/>
              <a:t>월 </a:t>
            </a:r>
            <a:r>
              <a:rPr lang="en-US" altLang="ko-KR" sz="2400" dirty="0"/>
              <a:t>22</a:t>
            </a:r>
            <a:r>
              <a:rPr lang="ko-KR" altLang="en-US" sz="2400" dirty="0"/>
              <a:t>일</a:t>
            </a:r>
            <a:r>
              <a:rPr lang="en-US" altLang="ko-KR" sz="2400" dirty="0"/>
              <a:t>(16</a:t>
            </a:r>
            <a:r>
              <a:rPr lang="ko-KR" altLang="en-US" sz="2400" dirty="0"/>
              <a:t>일간</a:t>
            </a:r>
            <a:r>
              <a:rPr lang="en-US" altLang="ko-KR" sz="2400" dirty="0"/>
              <a:t>)    </a:t>
            </a:r>
            <a:endParaRPr lang="ko-KR" alt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55AD33-150A-5850-D68A-3BDE6C46EE57}"/>
              </a:ext>
            </a:extLst>
          </p:cNvPr>
          <p:cNvSpPr txBox="1"/>
          <p:nvPr/>
        </p:nvSpPr>
        <p:spPr>
          <a:xfrm>
            <a:off x="623888" y="18359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조사개요</a:t>
            </a:r>
          </a:p>
        </p:txBody>
      </p:sp>
    </p:spTree>
    <p:extLst>
      <p:ext uri="{BB962C8B-B14F-4D97-AF65-F5344CB8AC3E}">
        <p14:creationId xmlns:p14="http://schemas.microsoft.com/office/powerpoint/2010/main" val="1337962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개체 2">
            <a:extLst>
              <a:ext uri="{FF2B5EF4-FFF2-40B4-BE49-F238E27FC236}">
                <a16:creationId xmlns:a16="http://schemas.microsoft.com/office/drawing/2014/main" id="{6B2F92A9-29B5-3776-5459-6AF6116786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875809"/>
              </p:ext>
            </p:extLst>
          </p:nvPr>
        </p:nvGraphicFramePr>
        <p:xfrm>
          <a:off x="623888" y="1723333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oup 94">
            <a:extLst>
              <a:ext uri="{FF2B5EF4-FFF2-40B4-BE49-F238E27FC236}">
                <a16:creationId xmlns:a16="http://schemas.microsoft.com/office/drawing/2014/main" id="{16223720-E910-F75A-5FB5-93A7258F5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802012"/>
              </p:ext>
            </p:extLst>
          </p:nvPr>
        </p:nvGraphicFramePr>
        <p:xfrm>
          <a:off x="802362" y="5066511"/>
          <a:ext cx="8664114" cy="1216533"/>
        </p:xfrm>
        <a:graphic>
          <a:graphicData uri="http://schemas.openxmlformats.org/drawingml/2006/table">
            <a:tbl>
              <a:tblPr/>
              <a:tblGrid>
                <a:gridCol w="1444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019">
                  <a:extLst>
                    <a:ext uri="{9D8B030D-6E8A-4147-A177-3AD203B41FA5}">
                      <a16:colId xmlns:a16="http://schemas.microsoft.com/office/drawing/2014/main" val="4144413184"/>
                    </a:ext>
                  </a:extLst>
                </a:gridCol>
                <a:gridCol w="1444019">
                  <a:extLst>
                    <a:ext uri="{9D8B030D-6E8A-4147-A177-3AD203B41FA5}">
                      <a16:colId xmlns:a16="http://schemas.microsoft.com/office/drawing/2014/main" val="2794393111"/>
                    </a:ext>
                  </a:extLst>
                </a:gridCol>
                <a:gridCol w="1444019">
                  <a:extLst>
                    <a:ext uri="{9D8B030D-6E8A-4147-A177-3AD203B41FA5}">
                      <a16:colId xmlns:a16="http://schemas.microsoft.com/office/drawing/2014/main" val="3823701033"/>
                    </a:ext>
                  </a:extLst>
                </a:gridCol>
                <a:gridCol w="1444019">
                  <a:extLst>
                    <a:ext uri="{9D8B030D-6E8A-4147-A177-3AD203B41FA5}">
                      <a16:colId xmlns:a16="http://schemas.microsoft.com/office/drawing/2014/main" val="1161680801"/>
                    </a:ext>
                  </a:extLst>
                </a:gridCol>
                <a:gridCol w="1444019">
                  <a:extLst>
                    <a:ext uri="{9D8B030D-6E8A-4147-A177-3AD203B41FA5}">
                      <a16:colId xmlns:a16="http://schemas.microsoft.com/office/drawing/2014/main" val="3201650123"/>
                    </a:ext>
                  </a:extLst>
                </a:gridCol>
              </a:tblGrid>
              <a:tr h="62694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나의 목회적 자질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/</a:t>
                      </a: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능력이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부족해서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교인들의 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영적성숙이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나타나지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않아서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교회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성장이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안돼서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헌신된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평신도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일꾼이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 없어서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교회 재정이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부족해서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장로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/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교인들이 목회 방침을 따라주지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않아서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81606" y="1348546"/>
            <a:ext cx="343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목회 불만족 목회자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N=32,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88967-9423-5054-BE16-9D4444E3758D}"/>
              </a:ext>
            </a:extLst>
          </p:cNvPr>
          <p:cNvSpPr txBox="1"/>
          <p:nvPr/>
        </p:nvSpPr>
        <p:spPr>
          <a:xfrm>
            <a:off x="623888" y="183597"/>
            <a:ext cx="4834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2.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목회 만족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/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불만족 이유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D6439F-113F-83BA-6798-3677DA9DC8A3}"/>
              </a:ext>
            </a:extLst>
          </p:cNvPr>
          <p:cNvSpPr txBox="1"/>
          <p:nvPr/>
        </p:nvSpPr>
        <p:spPr>
          <a:xfrm>
            <a:off x="935173" y="786304"/>
            <a:ext cx="223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2)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불만족 이유</a:t>
            </a:r>
          </a:p>
        </p:txBody>
      </p:sp>
    </p:spTree>
    <p:extLst>
      <p:ext uri="{BB962C8B-B14F-4D97-AF65-F5344CB8AC3E}">
        <p14:creationId xmlns:p14="http://schemas.microsoft.com/office/powerpoint/2010/main" val="4282554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DBD2C08F-7617-EBC1-43B1-3195FBEC4B3C}"/>
              </a:ext>
            </a:extLst>
          </p:cNvPr>
          <p:cNvSpPr/>
          <p:nvPr/>
        </p:nvSpPr>
        <p:spPr>
          <a:xfrm>
            <a:off x="2679690" y="1357108"/>
            <a:ext cx="731520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1" b="1" dirty="0">
                <a:solidFill>
                  <a:schemeClr val="bg1"/>
                </a:solidFill>
                <a:ea typeface="맑은 고딕"/>
                <a:sym typeface="Noto Sans CJK KR Bold"/>
              </a:rPr>
              <a:t>Ⅳ</a:t>
            </a:r>
            <a:endParaRPr lang="ko-KR" altLang="en-US" sz="4400" b="1" dirty="0">
              <a:solidFill>
                <a:schemeClr val="bg1"/>
              </a:solidFill>
              <a:latin typeface="Arial" panose="020B0604020202020204" pitchFamily="34" charset="0"/>
              <a:ea typeface="맑은 고딕"/>
              <a:sym typeface="Noto Sans CJK KR Bold"/>
            </a:endParaRPr>
          </a:p>
        </p:txBody>
      </p:sp>
      <p:sp>
        <p:nvSpPr>
          <p:cNvPr id="4" name="전 세계에서 가장 낮은 출산율">
            <a:extLst>
              <a:ext uri="{FF2B5EF4-FFF2-40B4-BE49-F238E27FC236}">
                <a16:creationId xmlns:a16="http://schemas.microsoft.com/office/drawing/2014/main" id="{431A046F-FCA1-B4AB-74A2-8DF778E648BB}"/>
              </a:ext>
            </a:extLst>
          </p:cNvPr>
          <p:cNvSpPr txBox="1">
            <a:spLocks/>
          </p:cNvSpPr>
          <p:nvPr/>
        </p:nvSpPr>
        <p:spPr>
          <a:xfrm>
            <a:off x="3666031" y="1745832"/>
            <a:ext cx="4824826" cy="21468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rgbClr val="0B1C2E"/>
                </a:solidFill>
                <a:latin typeface="Noto Sans CJK KR Bold"/>
                <a:ea typeface="Noto Sans CJK KR Bold"/>
                <a:cs typeface="Noto Sans CJK KR Bold"/>
                <a:sym typeface="Noto Sans CJK KR Bold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4401" b="1" dirty="0">
                <a:solidFill>
                  <a:srgbClr val="0B1C2E"/>
                </a:solidFill>
                <a:ea typeface="맑은 고딕"/>
                <a:sym typeface="Noto Sans CJK KR Bold"/>
              </a:rPr>
              <a:t>목회자 생활</a:t>
            </a:r>
            <a:endParaRPr lang="ko-KR" altLang="en-US" sz="3600" b="1" dirty="0"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815289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DB6BC9F9-4C0D-9942-9478-6A32F13B93F9}"/>
              </a:ext>
            </a:extLst>
          </p:cNvPr>
          <p:cNvGrpSpPr/>
          <p:nvPr/>
        </p:nvGrpSpPr>
        <p:grpSpPr>
          <a:xfrm>
            <a:off x="1679964" y="2183934"/>
            <a:ext cx="3580758" cy="3685250"/>
            <a:chOff x="1756999" y="5052916"/>
            <a:chExt cx="1566830" cy="1612550"/>
          </a:xfrm>
        </p:grpSpPr>
        <p:graphicFrame>
          <p:nvGraphicFramePr>
            <p:cNvPr id="6" name="차트 5">
              <a:extLst>
                <a:ext uri="{FF2B5EF4-FFF2-40B4-BE49-F238E27FC236}">
                  <a16:creationId xmlns:a16="http://schemas.microsoft.com/office/drawing/2014/main" id="{814BD11C-D9EA-0C44-0AC8-37820718D86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46874842"/>
                </p:ext>
              </p:extLst>
            </p:nvPr>
          </p:nvGraphicFramePr>
          <p:xfrm>
            <a:off x="1756999" y="5052916"/>
            <a:ext cx="1566830" cy="1612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B28EF7F2-5322-59DF-411C-B73235BF829B}"/>
                </a:ext>
              </a:extLst>
            </p:cNvPr>
            <p:cNvSpPr/>
            <p:nvPr/>
          </p:nvSpPr>
          <p:spPr>
            <a:xfrm>
              <a:off x="2151797" y="5474204"/>
              <a:ext cx="775220" cy="764105"/>
            </a:xfrm>
            <a:prstGeom prst="ellipse">
              <a:avLst/>
            </a:prstGeom>
            <a:noFill/>
            <a:ln w="127000" cap="flat" cmpd="sng" algn="ctr">
              <a:solidFill>
                <a:sysClr val="window" lastClr="FFFFFF">
                  <a:alpha val="4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23">
                <a:defRPr/>
              </a:pPr>
              <a:endParaRPr lang="ko-KR" altLang="en-US" b="1" ker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/>
              </a:endParaRP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32C8C074-09C6-C691-B9D0-2BA229F4870B}"/>
              </a:ext>
            </a:extLst>
          </p:cNvPr>
          <p:cNvSpPr/>
          <p:nvPr/>
        </p:nvSpPr>
        <p:spPr>
          <a:xfrm>
            <a:off x="4435949" y="2076929"/>
            <a:ext cx="1615507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현재 이중직을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하고 있다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16.0%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5BFC19-4BE8-74BB-AE06-4A17C78FEC2F}"/>
              </a:ext>
            </a:extLst>
          </p:cNvPr>
          <p:cNvSpPr/>
          <p:nvPr/>
        </p:nvSpPr>
        <p:spPr>
          <a:xfrm>
            <a:off x="565281" y="2472995"/>
            <a:ext cx="2220160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이중직을 한 적 없다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69.4%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2C8C074-09C6-C691-B9D0-2BA229F4870B}"/>
              </a:ext>
            </a:extLst>
          </p:cNvPr>
          <p:cNvSpPr/>
          <p:nvPr/>
        </p:nvSpPr>
        <p:spPr>
          <a:xfrm>
            <a:off x="5075497" y="3616675"/>
            <a:ext cx="1087477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과거에 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이중직을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했었다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14.6%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1257" y="1259290"/>
            <a:ext cx="280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목회자 전체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N=245,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3" name="설명선 1 12"/>
          <p:cNvSpPr/>
          <p:nvPr/>
        </p:nvSpPr>
        <p:spPr>
          <a:xfrm>
            <a:off x="6634693" y="1443956"/>
            <a:ext cx="2348561" cy="1514475"/>
          </a:xfrm>
          <a:prstGeom prst="borderCallout1">
            <a:avLst>
              <a:gd name="adj1" fmla="val 44222"/>
              <a:gd name="adj2" fmla="val 792"/>
              <a:gd name="adj3" fmla="val 71738"/>
              <a:gd name="adj4" fmla="val -2824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[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교회 규모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]</a:t>
            </a:r>
          </a:p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30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명 미만   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29.6 %</a:t>
            </a:r>
          </a:p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31-99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명       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7.5%</a:t>
            </a:r>
          </a:p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100-499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명    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0.0%</a:t>
            </a:r>
          </a:p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500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명 이상  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11.0%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4" name="설명선 1 8">
            <a:extLst>
              <a:ext uri="{FF2B5EF4-FFF2-40B4-BE49-F238E27FC236}">
                <a16:creationId xmlns:a16="http://schemas.microsoft.com/office/drawing/2014/main" id="{BBA26723-6B49-B0FB-3084-EA6C0B74C4B1}"/>
              </a:ext>
            </a:extLst>
          </p:cNvPr>
          <p:cNvSpPr/>
          <p:nvPr/>
        </p:nvSpPr>
        <p:spPr>
          <a:xfrm>
            <a:off x="6884604" y="3268910"/>
            <a:ext cx="2172748" cy="1318527"/>
          </a:xfrm>
          <a:prstGeom prst="borderCallout1">
            <a:avLst>
              <a:gd name="adj1" fmla="val 47699"/>
              <a:gd name="adj2" fmla="val -761"/>
              <a:gd name="adj3" fmla="val -31060"/>
              <a:gd name="adj4" fmla="val -4153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[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자립여부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]</a:t>
            </a:r>
          </a:p>
          <a:p>
            <a:pPr algn="ctr"/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자립교회      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4.1%</a:t>
            </a:r>
          </a:p>
          <a:p>
            <a:pPr algn="ctr"/>
            <a:r>
              <a:rPr lang="ko-KR" altLang="en-US" b="1" kern="0" spc="-4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미자립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교회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34.3%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EF205-2989-A311-1E59-F1D1E0BC61B2}"/>
              </a:ext>
            </a:extLst>
          </p:cNvPr>
          <p:cNvSpPr txBox="1"/>
          <p:nvPr/>
        </p:nvSpPr>
        <p:spPr>
          <a:xfrm>
            <a:off x="623888" y="183597"/>
            <a:ext cx="1904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1. 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/>
              </a:rPr>
              <a:t>이중직</a:t>
            </a:r>
            <a:endParaRPr lang="ko-KR" altLang="en-US" sz="3200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19F238-CA13-63B7-8071-48834436A090}"/>
              </a:ext>
            </a:extLst>
          </p:cNvPr>
          <p:cNvSpPr txBox="1"/>
          <p:nvPr/>
        </p:nvSpPr>
        <p:spPr>
          <a:xfrm>
            <a:off x="935173" y="78630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1) </a:t>
            </a:r>
            <a:r>
              <a:rPr lang="ko-KR" altLang="en-US" sz="2400" b="1" dirty="0" err="1">
                <a:solidFill>
                  <a:prstClr val="black"/>
                </a:solidFill>
                <a:latin typeface="맑은 고딕"/>
              </a:rPr>
              <a:t>이중직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 수행 여부</a:t>
            </a:r>
          </a:p>
        </p:txBody>
      </p:sp>
    </p:spTree>
    <p:extLst>
      <p:ext uri="{BB962C8B-B14F-4D97-AF65-F5344CB8AC3E}">
        <p14:creationId xmlns:p14="http://schemas.microsoft.com/office/powerpoint/2010/main" val="659773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개체 2">
            <a:extLst>
              <a:ext uri="{FF2B5EF4-FFF2-40B4-BE49-F238E27FC236}">
                <a16:creationId xmlns:a16="http://schemas.microsoft.com/office/drawing/2014/main" id="{7956F67B-E12E-754C-3DC4-85F47AD78F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831837"/>
              </p:ext>
            </p:extLst>
          </p:nvPr>
        </p:nvGraphicFramePr>
        <p:xfrm>
          <a:off x="623888" y="1714501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oup 94">
            <a:extLst>
              <a:ext uri="{FF2B5EF4-FFF2-40B4-BE49-F238E27FC236}">
                <a16:creationId xmlns:a16="http://schemas.microsoft.com/office/drawing/2014/main" id="{CB8BDBC8-CCD5-F96B-00F8-3B4697976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939737"/>
              </p:ext>
            </p:extLst>
          </p:nvPr>
        </p:nvGraphicFramePr>
        <p:xfrm>
          <a:off x="802362" y="5057679"/>
          <a:ext cx="8664110" cy="914781"/>
        </p:xfrm>
        <a:graphic>
          <a:graphicData uri="http://schemas.openxmlformats.org/drawingml/2006/table">
            <a:tbl>
              <a:tblPr/>
              <a:tblGrid>
                <a:gridCol w="123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1517293066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1777069291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3888041843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3190774108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1223880507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325189396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단순노무직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서비스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/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판촉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과외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·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학원 강사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/</a:t>
                      </a: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보조 교사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사무직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교사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/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교수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/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의사 등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전문직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자영업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농업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/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임업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/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어업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58732" y="1691243"/>
            <a:ext cx="396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현재 </a:t>
            </a:r>
            <a:r>
              <a:rPr lang="ko-KR" altLang="en-US" b="1" kern="0" spc="-4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이중직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수행 목회자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N=39,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98C89-5540-11F5-F214-2E0678C3AEDC}"/>
              </a:ext>
            </a:extLst>
          </p:cNvPr>
          <p:cNvSpPr txBox="1"/>
          <p:nvPr/>
        </p:nvSpPr>
        <p:spPr>
          <a:xfrm>
            <a:off x="623888" y="183597"/>
            <a:ext cx="1904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맑은 고딕"/>
              </a:rPr>
              <a:t>1. </a:t>
            </a:r>
            <a:r>
              <a:rPr lang="ko-KR" altLang="en-US" sz="3200" b="1" dirty="0" err="1">
                <a:latin typeface="맑은 고딕"/>
              </a:rPr>
              <a:t>이중직</a:t>
            </a:r>
            <a:endParaRPr lang="ko-KR" altLang="en-US" sz="3200" b="1" dirty="0">
              <a:latin typeface="맑은 고딕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58964-A4B2-8BAB-D691-DB4F258E1F8B}"/>
              </a:ext>
            </a:extLst>
          </p:cNvPr>
          <p:cNvSpPr txBox="1"/>
          <p:nvPr/>
        </p:nvSpPr>
        <p:spPr>
          <a:xfrm>
            <a:off x="935173" y="786304"/>
            <a:ext cx="3063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2) </a:t>
            </a:r>
            <a:r>
              <a:rPr lang="ko-KR" altLang="en-US" sz="2400" b="1" dirty="0" err="1">
                <a:solidFill>
                  <a:prstClr val="black"/>
                </a:solidFill>
                <a:latin typeface="맑은 고딕"/>
              </a:rPr>
              <a:t>이중직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 수행 직종 </a:t>
            </a:r>
          </a:p>
        </p:txBody>
      </p:sp>
    </p:spTree>
    <p:extLst>
      <p:ext uri="{BB962C8B-B14F-4D97-AF65-F5344CB8AC3E}">
        <p14:creationId xmlns:p14="http://schemas.microsoft.com/office/powerpoint/2010/main" val="3594278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12E87FF6-0484-BD89-E904-A9A66F1C5869}"/>
              </a:ext>
            </a:extLst>
          </p:cNvPr>
          <p:cNvGrpSpPr/>
          <p:nvPr/>
        </p:nvGrpSpPr>
        <p:grpSpPr>
          <a:xfrm>
            <a:off x="2308686" y="2060575"/>
            <a:ext cx="3580758" cy="3685250"/>
            <a:chOff x="1756999" y="5052916"/>
            <a:chExt cx="1566830" cy="1612550"/>
          </a:xfrm>
        </p:grpSpPr>
        <p:graphicFrame>
          <p:nvGraphicFramePr>
            <p:cNvPr id="6" name="차트 5">
              <a:extLst>
                <a:ext uri="{FF2B5EF4-FFF2-40B4-BE49-F238E27FC236}">
                  <a16:creationId xmlns:a16="http://schemas.microsoft.com/office/drawing/2014/main" id="{39AA8F6D-4DC5-77F2-253F-338BF2C89A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82080237"/>
                </p:ext>
              </p:extLst>
            </p:nvPr>
          </p:nvGraphicFramePr>
          <p:xfrm>
            <a:off x="1756999" y="5052916"/>
            <a:ext cx="1566830" cy="1612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25BBAA0F-1900-2C4C-4713-1891AF31FECC}"/>
                </a:ext>
              </a:extLst>
            </p:cNvPr>
            <p:cNvSpPr/>
            <p:nvPr/>
          </p:nvSpPr>
          <p:spPr>
            <a:xfrm>
              <a:off x="2151797" y="5474204"/>
              <a:ext cx="775220" cy="764105"/>
            </a:xfrm>
            <a:prstGeom prst="ellipse">
              <a:avLst/>
            </a:prstGeom>
            <a:noFill/>
            <a:ln w="127000" cap="flat" cmpd="sng" algn="ctr">
              <a:solidFill>
                <a:sysClr val="window" lastClr="FFFFFF">
                  <a:alpha val="4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23">
                <a:defRPr/>
              </a:pPr>
              <a:endParaRPr lang="ko-KR" altLang="en-US" b="1" ker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/>
              </a:endParaRP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3684E318-D1C6-339B-05E4-EF24D8EECA31}"/>
              </a:ext>
            </a:extLst>
          </p:cNvPr>
          <p:cNvSpPr/>
          <p:nvPr/>
        </p:nvSpPr>
        <p:spPr>
          <a:xfrm>
            <a:off x="5697145" y="3015294"/>
            <a:ext cx="191783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교회 재정 상황이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넉넉해지면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이중직을 </a:t>
            </a:r>
            <a:b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</a:b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그만 두겠다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57.9%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920A3B0-966F-D6E2-1569-D3743F1CE27E}"/>
              </a:ext>
            </a:extLst>
          </p:cNvPr>
          <p:cNvSpPr/>
          <p:nvPr/>
        </p:nvSpPr>
        <p:spPr>
          <a:xfrm>
            <a:off x="3339549" y="1453632"/>
            <a:ext cx="138980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잘 모르겠다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2.1%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F46547A-50BA-D3CE-5E6C-A7A40D1FBB64}"/>
              </a:ext>
            </a:extLst>
          </p:cNvPr>
          <p:cNvSpPr/>
          <p:nvPr/>
        </p:nvSpPr>
        <p:spPr>
          <a:xfrm>
            <a:off x="836447" y="2551837"/>
            <a:ext cx="169213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교회 재정과 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상관없이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이중직을 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계속 하고 싶다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40.0%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2589" y="1209847"/>
            <a:ext cx="396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현재 </a:t>
            </a:r>
            <a:r>
              <a:rPr lang="ko-KR" altLang="en-US" b="1" kern="0" spc="-4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이중직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수행 목회자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N=39,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26911-573A-A688-5858-9965429EE665}"/>
              </a:ext>
            </a:extLst>
          </p:cNvPr>
          <p:cNvSpPr txBox="1"/>
          <p:nvPr/>
        </p:nvSpPr>
        <p:spPr>
          <a:xfrm>
            <a:off x="623888" y="183597"/>
            <a:ext cx="1904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1. 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/>
              </a:rPr>
              <a:t>이중직</a:t>
            </a:r>
            <a:endParaRPr lang="ko-KR" altLang="en-US" sz="3200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ACF743-70A2-D97D-82B1-D1590A5E6A0A}"/>
              </a:ext>
            </a:extLst>
          </p:cNvPr>
          <p:cNvSpPr txBox="1"/>
          <p:nvPr/>
        </p:nvSpPr>
        <p:spPr>
          <a:xfrm>
            <a:off x="935173" y="786304"/>
            <a:ext cx="3679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3) </a:t>
            </a:r>
            <a:r>
              <a:rPr lang="ko-KR" altLang="en-US" sz="2400" b="1" dirty="0" err="1">
                <a:solidFill>
                  <a:prstClr val="black"/>
                </a:solidFill>
                <a:latin typeface="맑은 고딕"/>
              </a:rPr>
              <a:t>이중직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 계속 수행 의향</a:t>
            </a:r>
          </a:p>
        </p:txBody>
      </p:sp>
    </p:spTree>
    <p:extLst>
      <p:ext uri="{BB962C8B-B14F-4D97-AF65-F5344CB8AC3E}">
        <p14:creationId xmlns:p14="http://schemas.microsoft.com/office/powerpoint/2010/main" val="2729415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개체 2">
            <a:extLst>
              <a:ext uri="{FF2B5EF4-FFF2-40B4-BE49-F238E27FC236}">
                <a16:creationId xmlns:a16="http://schemas.microsoft.com/office/drawing/2014/main" id="{2F6276FC-D16B-330B-48C8-C24B96249C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965294"/>
              </p:ext>
            </p:extLst>
          </p:nvPr>
        </p:nvGraphicFramePr>
        <p:xfrm>
          <a:off x="685800" y="2366309"/>
          <a:ext cx="9010650" cy="2746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oup 94">
            <a:extLst>
              <a:ext uri="{FF2B5EF4-FFF2-40B4-BE49-F238E27FC236}">
                <a16:creationId xmlns:a16="http://schemas.microsoft.com/office/drawing/2014/main" id="{F0138EC9-939D-B963-1B17-239A00B7C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48471"/>
              </p:ext>
            </p:extLst>
          </p:nvPr>
        </p:nvGraphicFramePr>
        <p:xfrm>
          <a:off x="864274" y="5044486"/>
          <a:ext cx="8664112" cy="864426"/>
        </p:xfrm>
        <a:graphic>
          <a:graphicData uri="http://schemas.openxmlformats.org/drawingml/2006/table">
            <a:tbl>
              <a:tblPr/>
              <a:tblGrid>
                <a:gridCol w="216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028">
                  <a:extLst>
                    <a:ext uri="{9D8B030D-6E8A-4147-A177-3AD203B41FA5}">
                      <a16:colId xmlns:a16="http://schemas.microsoft.com/office/drawing/2014/main" val="3190774108"/>
                    </a:ext>
                  </a:extLst>
                </a:gridCol>
                <a:gridCol w="2166028">
                  <a:extLst>
                    <a:ext uri="{9D8B030D-6E8A-4147-A177-3AD203B41FA5}">
                      <a16:colId xmlns:a16="http://schemas.microsoft.com/office/drawing/2014/main" val="1223880507"/>
                    </a:ext>
                  </a:extLst>
                </a:gridCol>
                <a:gridCol w="2166028">
                  <a:extLst>
                    <a:ext uri="{9D8B030D-6E8A-4147-A177-3AD203B41FA5}">
                      <a16:colId xmlns:a16="http://schemas.microsoft.com/office/drawing/2014/main" val="325189396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대체로 반대한다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경제적으로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어려울 때는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불가피하다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목회자의 새로운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유형이므로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적극 수용한다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잘 모르겠다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87348" y="1570038"/>
            <a:ext cx="280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전체 응답자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N=421,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8" name="설명선 1 7"/>
          <p:cNvSpPr/>
          <p:nvPr/>
        </p:nvSpPr>
        <p:spPr>
          <a:xfrm>
            <a:off x="746936" y="1570794"/>
            <a:ext cx="2310589" cy="1253564"/>
          </a:xfrm>
          <a:prstGeom prst="borderCallout1">
            <a:avLst>
              <a:gd name="adj1" fmla="val 101880"/>
              <a:gd name="adj2" fmla="val 32578"/>
              <a:gd name="adj3" fmla="val 153006"/>
              <a:gd name="adj4" fmla="val 4195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[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직 분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]</a:t>
            </a:r>
          </a:p>
          <a:p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담임목회자  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22.2%</a:t>
            </a:r>
          </a:p>
          <a:p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부목사         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8.6%</a:t>
            </a:r>
          </a:p>
          <a:p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장로           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33.0%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9" name="설명선 1 8"/>
          <p:cNvSpPr/>
          <p:nvPr/>
        </p:nvSpPr>
        <p:spPr>
          <a:xfrm>
            <a:off x="3338513" y="1570851"/>
            <a:ext cx="2310588" cy="884518"/>
          </a:xfrm>
          <a:prstGeom prst="borderCallout1">
            <a:avLst>
              <a:gd name="adj1" fmla="val 97224"/>
              <a:gd name="adj2" fmla="val 25084"/>
              <a:gd name="adj3" fmla="val 224236"/>
              <a:gd name="adj4" fmla="val -5139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[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자립여부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]</a:t>
            </a:r>
          </a:p>
          <a:p>
            <a:pPr algn="ctr"/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자립교회    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31.3%</a:t>
            </a:r>
          </a:p>
          <a:p>
            <a:pPr algn="ctr"/>
            <a:r>
              <a:rPr lang="ko-KR" altLang="en-US" b="1" kern="0" spc="-4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미자립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교회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11.4%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5924C8-87D5-88E8-9A90-269760CDA527}"/>
              </a:ext>
            </a:extLst>
          </p:cNvPr>
          <p:cNvSpPr txBox="1"/>
          <p:nvPr/>
        </p:nvSpPr>
        <p:spPr>
          <a:xfrm>
            <a:off x="623888" y="183597"/>
            <a:ext cx="1904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맑은 고딕"/>
              </a:rPr>
              <a:t>1. </a:t>
            </a:r>
            <a:r>
              <a:rPr lang="ko-KR" altLang="en-US" sz="3200" b="1" dirty="0" err="1">
                <a:latin typeface="맑은 고딕"/>
              </a:rPr>
              <a:t>이중직</a:t>
            </a:r>
            <a:endParaRPr lang="ko-KR" altLang="en-US" sz="3200" b="1" dirty="0">
              <a:latin typeface="맑은 고딕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C368F0-F3CB-347A-4386-E143AB86FBDB}"/>
              </a:ext>
            </a:extLst>
          </p:cNvPr>
          <p:cNvSpPr txBox="1"/>
          <p:nvPr/>
        </p:nvSpPr>
        <p:spPr>
          <a:xfrm>
            <a:off x="935173" y="786304"/>
            <a:ext cx="4711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4) </a:t>
            </a:r>
            <a:r>
              <a:rPr lang="ko-KR" altLang="en-US" sz="2400" b="1" dirty="0" err="1">
                <a:solidFill>
                  <a:prstClr val="black"/>
                </a:solidFill>
                <a:latin typeface="맑은 고딕"/>
              </a:rPr>
              <a:t>이중직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 목회에 대한 찬반 의견</a:t>
            </a:r>
          </a:p>
        </p:txBody>
      </p:sp>
    </p:spTree>
    <p:extLst>
      <p:ext uri="{BB962C8B-B14F-4D97-AF65-F5344CB8AC3E}">
        <p14:creationId xmlns:p14="http://schemas.microsoft.com/office/powerpoint/2010/main" val="844310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D51E3340-522D-8927-0FF6-DCCBF6BBC88B}"/>
              </a:ext>
            </a:extLst>
          </p:cNvPr>
          <p:cNvGrpSpPr/>
          <p:nvPr/>
        </p:nvGrpSpPr>
        <p:grpSpPr>
          <a:xfrm>
            <a:off x="1341404" y="2060575"/>
            <a:ext cx="3580758" cy="3685250"/>
            <a:chOff x="1756999" y="5052916"/>
            <a:chExt cx="1566830" cy="1612550"/>
          </a:xfrm>
        </p:grpSpPr>
        <p:graphicFrame>
          <p:nvGraphicFramePr>
            <p:cNvPr id="6" name="차트 5">
              <a:extLst>
                <a:ext uri="{FF2B5EF4-FFF2-40B4-BE49-F238E27FC236}">
                  <a16:creationId xmlns:a16="http://schemas.microsoft.com/office/drawing/2014/main" id="{88C5BD7B-1AED-65EE-FDEA-96FA8D7073E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29258534"/>
                </p:ext>
              </p:extLst>
            </p:nvPr>
          </p:nvGraphicFramePr>
          <p:xfrm>
            <a:off x="1756999" y="5052916"/>
            <a:ext cx="1566830" cy="1612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D5278A4A-F188-992A-9D69-164DA189CD05}"/>
                </a:ext>
              </a:extLst>
            </p:cNvPr>
            <p:cNvSpPr/>
            <p:nvPr/>
          </p:nvSpPr>
          <p:spPr>
            <a:xfrm>
              <a:off x="2151797" y="5474204"/>
              <a:ext cx="775220" cy="764105"/>
            </a:xfrm>
            <a:prstGeom prst="ellipse">
              <a:avLst/>
            </a:prstGeom>
            <a:noFill/>
            <a:ln w="127000" cap="flat" cmpd="sng" algn="ctr">
              <a:solidFill>
                <a:sysClr val="window" lastClr="FFFFFF">
                  <a:alpha val="4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23">
                <a:defRPr/>
              </a:pPr>
              <a:endParaRPr lang="ko-KR" altLang="en-US" b="1" ker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/>
              </a:endParaRP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05436A6F-B984-998C-F66C-C7AF269C23AA}"/>
              </a:ext>
            </a:extLst>
          </p:cNvPr>
          <p:cNvSpPr/>
          <p:nvPr/>
        </p:nvSpPr>
        <p:spPr>
          <a:xfrm>
            <a:off x="4777945" y="3146070"/>
            <a:ext cx="861775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그렇다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32.2%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D118D40-6E44-8975-668A-79DDC286F3F4}"/>
              </a:ext>
            </a:extLst>
          </p:cNvPr>
          <p:cNvSpPr/>
          <p:nvPr/>
        </p:nvSpPr>
        <p:spPr>
          <a:xfrm>
            <a:off x="2515292" y="1478820"/>
            <a:ext cx="1615507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배우자가 없다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9.1%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23B17BB-2014-00D7-A8A7-6930568078F4}"/>
              </a:ext>
            </a:extLst>
          </p:cNvPr>
          <p:cNvSpPr/>
          <p:nvPr/>
        </p:nvSpPr>
        <p:spPr>
          <a:xfrm>
            <a:off x="664323" y="3981062"/>
            <a:ext cx="861775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아니다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58.7%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2862" y="1294154"/>
            <a:ext cx="280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목회자 전체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N=245,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3" name="설명선 1 12"/>
          <p:cNvSpPr/>
          <p:nvPr/>
        </p:nvSpPr>
        <p:spPr>
          <a:xfrm>
            <a:off x="5878315" y="2060575"/>
            <a:ext cx="2298934" cy="884518"/>
          </a:xfrm>
          <a:prstGeom prst="borderCallout1">
            <a:avLst>
              <a:gd name="adj1" fmla="val 106916"/>
              <a:gd name="adj2" fmla="val 13954"/>
              <a:gd name="adj3" fmla="val 149113"/>
              <a:gd name="adj4" fmla="val -1035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[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자립여부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담임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)]</a:t>
            </a:r>
          </a:p>
          <a:p>
            <a:pPr algn="ctr"/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자립교회     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21.2%</a:t>
            </a:r>
          </a:p>
          <a:p>
            <a:pPr algn="ctr"/>
            <a:r>
              <a:rPr lang="ko-KR" altLang="en-US" b="1" kern="0" spc="-4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미자립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교회 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47.8%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C4890-834C-A83A-3BF5-AA6D009EF43F}"/>
              </a:ext>
            </a:extLst>
          </p:cNvPr>
          <p:cNvSpPr txBox="1"/>
          <p:nvPr/>
        </p:nvSpPr>
        <p:spPr>
          <a:xfrm>
            <a:off x="623888" y="183597"/>
            <a:ext cx="4943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2.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배우자 경제 생활 여부 </a:t>
            </a:r>
          </a:p>
        </p:txBody>
      </p:sp>
      <p:sp>
        <p:nvSpPr>
          <p:cNvPr id="14" name="설명선 1 12">
            <a:extLst>
              <a:ext uri="{FF2B5EF4-FFF2-40B4-BE49-F238E27FC236}">
                <a16:creationId xmlns:a16="http://schemas.microsoft.com/office/drawing/2014/main" id="{E4920DF1-578F-2DAE-3677-EA800B41FD01}"/>
              </a:ext>
            </a:extLst>
          </p:cNvPr>
          <p:cNvSpPr/>
          <p:nvPr/>
        </p:nvSpPr>
        <p:spPr>
          <a:xfrm>
            <a:off x="6007413" y="4072490"/>
            <a:ext cx="2298934" cy="1394260"/>
          </a:xfrm>
          <a:prstGeom prst="borderCallout1">
            <a:avLst>
              <a:gd name="adj1" fmla="val -734"/>
              <a:gd name="adj2" fmla="val -340"/>
              <a:gd name="adj3" fmla="val -24364"/>
              <a:gd name="adj4" fmla="val -147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[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교회규모별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]</a:t>
            </a:r>
          </a:p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30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명 미만 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45.8%</a:t>
            </a:r>
          </a:p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31-99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명   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24.2%</a:t>
            </a:r>
          </a:p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100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명 이상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18.7%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07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개체 2">
            <a:extLst>
              <a:ext uri="{FF2B5EF4-FFF2-40B4-BE49-F238E27FC236}">
                <a16:creationId xmlns:a16="http://schemas.microsoft.com/office/drawing/2014/main" id="{65960663-C398-321E-E963-BA3FFE2EF4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79348"/>
              </p:ext>
            </p:extLst>
          </p:nvPr>
        </p:nvGraphicFramePr>
        <p:xfrm>
          <a:off x="623888" y="1723333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oup 94">
            <a:extLst>
              <a:ext uri="{FF2B5EF4-FFF2-40B4-BE49-F238E27FC236}">
                <a16:creationId xmlns:a16="http://schemas.microsoft.com/office/drawing/2014/main" id="{02DD0B09-7E01-4C96-BB6D-8FC52D2C7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26146"/>
              </p:ext>
            </p:extLst>
          </p:nvPr>
        </p:nvGraphicFramePr>
        <p:xfrm>
          <a:off x="802362" y="5066511"/>
          <a:ext cx="8664110" cy="864426"/>
        </p:xfrm>
        <a:graphic>
          <a:graphicData uri="http://schemas.openxmlformats.org/drawingml/2006/table">
            <a:tbl>
              <a:tblPr/>
              <a:tblGrid>
                <a:gridCol w="123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2469039481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3888041843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3190774108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1223880507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3251893963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379833566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교회 사례비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목회자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본인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 err="1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이중직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 수입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배우자의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경제적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수입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후원금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 err="1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지방회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/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연회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/</a:t>
                      </a:r>
                    </a:p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본부 지원금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기타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합 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4617" y="1313952"/>
            <a:ext cx="79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만원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4791F-FA64-18B6-13EE-80ED67869F25}"/>
              </a:ext>
            </a:extLst>
          </p:cNvPr>
          <p:cNvSpPr txBox="1"/>
          <p:nvPr/>
        </p:nvSpPr>
        <p:spPr>
          <a:xfrm>
            <a:off x="623888" y="183597"/>
            <a:ext cx="3568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맑은 고딕"/>
              </a:rPr>
              <a:t>3. </a:t>
            </a:r>
            <a:r>
              <a:rPr lang="ko-KR" altLang="en-US" sz="3200" b="1" dirty="0">
                <a:latin typeface="맑은 고딕"/>
              </a:rPr>
              <a:t>가정의 월 수입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E7DA4-1BB8-FF45-2105-CD919F2B2C2E}"/>
              </a:ext>
            </a:extLst>
          </p:cNvPr>
          <p:cNvSpPr txBox="1"/>
          <p:nvPr/>
        </p:nvSpPr>
        <p:spPr>
          <a:xfrm>
            <a:off x="935173" y="786304"/>
            <a:ext cx="3679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1)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가정의 월 정기적 수입</a:t>
            </a:r>
          </a:p>
        </p:txBody>
      </p:sp>
    </p:spTree>
    <p:extLst>
      <p:ext uri="{BB962C8B-B14F-4D97-AF65-F5344CB8AC3E}">
        <p14:creationId xmlns:p14="http://schemas.microsoft.com/office/powerpoint/2010/main" val="2097818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개체 2">
            <a:extLst>
              <a:ext uri="{FF2B5EF4-FFF2-40B4-BE49-F238E27FC236}">
                <a16:creationId xmlns:a16="http://schemas.microsoft.com/office/drawing/2014/main" id="{1424923A-DA97-803E-18C6-1BFA1DC18B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592581"/>
              </p:ext>
            </p:extLst>
          </p:nvPr>
        </p:nvGraphicFramePr>
        <p:xfrm>
          <a:off x="685800" y="1723333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oup 94">
            <a:extLst>
              <a:ext uri="{FF2B5EF4-FFF2-40B4-BE49-F238E27FC236}">
                <a16:creationId xmlns:a16="http://schemas.microsoft.com/office/drawing/2014/main" id="{2417011B-0541-5706-CBAD-F8A9296B2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20483"/>
              </p:ext>
            </p:extLst>
          </p:nvPr>
        </p:nvGraphicFramePr>
        <p:xfrm>
          <a:off x="864274" y="5066511"/>
          <a:ext cx="8664112" cy="562674"/>
        </p:xfrm>
        <a:graphic>
          <a:graphicData uri="http://schemas.openxmlformats.org/drawingml/2006/table">
            <a:tbl>
              <a:tblPr/>
              <a:tblGrid>
                <a:gridCol w="216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028">
                  <a:extLst>
                    <a:ext uri="{9D8B030D-6E8A-4147-A177-3AD203B41FA5}">
                      <a16:colId xmlns:a16="http://schemas.microsoft.com/office/drawing/2014/main" val="3190774108"/>
                    </a:ext>
                  </a:extLst>
                </a:gridCol>
                <a:gridCol w="2166028">
                  <a:extLst>
                    <a:ext uri="{9D8B030D-6E8A-4147-A177-3AD203B41FA5}">
                      <a16:colId xmlns:a16="http://schemas.microsoft.com/office/drawing/2014/main" val="1223880507"/>
                    </a:ext>
                  </a:extLst>
                </a:gridCol>
                <a:gridCol w="2166028">
                  <a:extLst>
                    <a:ext uri="{9D8B030D-6E8A-4147-A177-3AD203B41FA5}">
                      <a16:colId xmlns:a16="http://schemas.microsoft.com/office/drawing/2014/main" val="325189396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교회에서 사택을 제공한다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전세 및 월세를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전액 지원한다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전세 및 월세를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일부 지원한다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아무런 지원이 없다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22599" y="1606823"/>
            <a:ext cx="280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목회자 전체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N=245,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B7C299-9D5D-A720-7EF4-ED5F605CC26F}"/>
              </a:ext>
            </a:extLst>
          </p:cNvPr>
          <p:cNvSpPr txBox="1"/>
          <p:nvPr/>
        </p:nvSpPr>
        <p:spPr>
          <a:xfrm>
            <a:off x="623888" y="183597"/>
            <a:ext cx="4799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4.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교회의 주거 제공 여부</a:t>
            </a:r>
          </a:p>
        </p:txBody>
      </p:sp>
    </p:spTree>
    <p:extLst>
      <p:ext uri="{BB962C8B-B14F-4D97-AF65-F5344CB8AC3E}">
        <p14:creationId xmlns:p14="http://schemas.microsoft.com/office/powerpoint/2010/main" val="4230198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8EC0EE8-867B-D7DC-DF7F-2901BEA0FA80}"/>
              </a:ext>
            </a:extLst>
          </p:cNvPr>
          <p:cNvSpPr/>
          <p:nvPr/>
        </p:nvSpPr>
        <p:spPr>
          <a:xfrm>
            <a:off x="2679690" y="1357108"/>
            <a:ext cx="731520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1" b="1" dirty="0">
                <a:solidFill>
                  <a:schemeClr val="bg1"/>
                </a:solidFill>
                <a:ea typeface="맑은 고딕"/>
                <a:sym typeface="Noto Sans CJK KR Bold"/>
              </a:rPr>
              <a:t>Ⅴ</a:t>
            </a:r>
            <a:endParaRPr lang="ko-KR" altLang="en-US" sz="4400" b="1" dirty="0">
              <a:solidFill>
                <a:schemeClr val="bg1"/>
              </a:solidFill>
              <a:latin typeface="Arial" panose="020B0604020202020204" pitchFamily="34" charset="0"/>
              <a:ea typeface="맑은 고딕"/>
              <a:sym typeface="Noto Sans CJK KR Bold"/>
            </a:endParaRPr>
          </a:p>
        </p:txBody>
      </p:sp>
      <p:sp>
        <p:nvSpPr>
          <p:cNvPr id="4" name="전 세계에서 가장 낮은 출산율">
            <a:extLst>
              <a:ext uri="{FF2B5EF4-FFF2-40B4-BE49-F238E27FC236}">
                <a16:creationId xmlns:a16="http://schemas.microsoft.com/office/drawing/2014/main" id="{230DB4D8-3C7F-7EAA-15D7-7BBDCACE3555}"/>
              </a:ext>
            </a:extLst>
          </p:cNvPr>
          <p:cNvSpPr txBox="1">
            <a:spLocks/>
          </p:cNvSpPr>
          <p:nvPr/>
        </p:nvSpPr>
        <p:spPr>
          <a:xfrm>
            <a:off x="3409766" y="1629348"/>
            <a:ext cx="4824826" cy="21468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rgbClr val="0B1C2E"/>
                </a:solidFill>
                <a:latin typeface="Noto Sans CJK KR Bold"/>
                <a:ea typeface="Noto Sans CJK KR Bold"/>
                <a:cs typeface="Noto Sans CJK KR Bold"/>
                <a:sym typeface="Noto Sans CJK KR Bold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4401" b="1" dirty="0" err="1">
                <a:solidFill>
                  <a:srgbClr val="0B1C2E"/>
                </a:solidFill>
                <a:ea typeface="맑은 고딕"/>
                <a:sym typeface="Noto Sans CJK KR Bold"/>
              </a:rPr>
              <a:t>미자립</a:t>
            </a:r>
            <a:r>
              <a:rPr lang="ko-KR" altLang="en-US" sz="4401" b="1" dirty="0">
                <a:solidFill>
                  <a:srgbClr val="0B1C2E"/>
                </a:solidFill>
                <a:ea typeface="맑은 고딕"/>
                <a:sym typeface="Noto Sans CJK KR Bold"/>
              </a:rPr>
              <a:t> 교회 </a:t>
            </a:r>
            <a:br>
              <a:rPr lang="en-US" altLang="ko-KR" sz="4401" b="1" dirty="0">
                <a:solidFill>
                  <a:srgbClr val="0B1C2E"/>
                </a:solidFill>
                <a:ea typeface="맑은 고딕"/>
                <a:sym typeface="Noto Sans CJK KR Bold"/>
              </a:rPr>
            </a:br>
            <a:r>
              <a:rPr lang="ko-KR" altLang="en-US" sz="4401" b="1" dirty="0">
                <a:solidFill>
                  <a:srgbClr val="0B1C2E"/>
                </a:solidFill>
                <a:ea typeface="맑은 고딕"/>
                <a:sym typeface="Noto Sans CJK KR Bold"/>
              </a:rPr>
              <a:t>목회자 생활</a:t>
            </a:r>
            <a:endParaRPr lang="ko-KR" altLang="en-US" sz="3600" b="1" dirty="0"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588918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670E86F-31FC-AE9A-2909-199F4782AAF0}"/>
              </a:ext>
            </a:extLst>
          </p:cNvPr>
          <p:cNvSpPr/>
          <p:nvPr/>
        </p:nvSpPr>
        <p:spPr>
          <a:xfrm>
            <a:off x="2679690" y="1357108"/>
            <a:ext cx="731520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1" b="1" dirty="0">
                <a:solidFill>
                  <a:schemeClr val="bg1"/>
                </a:solidFill>
                <a:ea typeface="맑은 고딕"/>
                <a:sym typeface="Noto Sans CJK KR Bold"/>
              </a:rPr>
              <a:t>Ⅰ</a:t>
            </a:r>
            <a:endParaRPr lang="ko-KR" altLang="en-US" sz="4400" b="1" dirty="0">
              <a:solidFill>
                <a:schemeClr val="bg1"/>
              </a:solidFill>
              <a:latin typeface="Arial" panose="020B0604020202020204" pitchFamily="34" charset="0"/>
              <a:ea typeface="맑은 고딕"/>
              <a:sym typeface="Noto Sans CJK KR Bold"/>
            </a:endParaRPr>
          </a:p>
        </p:txBody>
      </p:sp>
      <p:sp>
        <p:nvSpPr>
          <p:cNvPr id="4" name="전 세계에서 가장 낮은 출산율">
            <a:extLst>
              <a:ext uri="{FF2B5EF4-FFF2-40B4-BE49-F238E27FC236}">
                <a16:creationId xmlns:a16="http://schemas.microsoft.com/office/drawing/2014/main" id="{5D22204D-94B8-667D-9DFC-56088D59C57A}"/>
              </a:ext>
            </a:extLst>
          </p:cNvPr>
          <p:cNvSpPr txBox="1">
            <a:spLocks/>
          </p:cNvSpPr>
          <p:nvPr/>
        </p:nvSpPr>
        <p:spPr>
          <a:xfrm>
            <a:off x="3666031" y="1745832"/>
            <a:ext cx="4824826" cy="21468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rgbClr val="0B1C2E"/>
                </a:solidFill>
                <a:latin typeface="Noto Sans CJK KR Bold"/>
                <a:ea typeface="Noto Sans CJK KR Bold"/>
                <a:cs typeface="Noto Sans CJK KR Bold"/>
                <a:sym typeface="Noto Sans CJK KR Bold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4401" b="1" dirty="0">
                <a:solidFill>
                  <a:srgbClr val="0B1C2E"/>
                </a:solidFill>
                <a:ea typeface="맑은 고딕"/>
                <a:sym typeface="Noto Sans CJK KR Bold"/>
              </a:rPr>
              <a:t>교회 현황</a:t>
            </a:r>
            <a:endParaRPr lang="ko-KR" altLang="en-US" sz="3600" b="1" dirty="0"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649782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A380471D-AF34-CBCE-74EA-244524FA2DC2}"/>
              </a:ext>
            </a:extLst>
          </p:cNvPr>
          <p:cNvGrpSpPr/>
          <p:nvPr/>
        </p:nvGrpSpPr>
        <p:grpSpPr>
          <a:xfrm>
            <a:off x="1791672" y="1941577"/>
            <a:ext cx="3580758" cy="3685250"/>
            <a:chOff x="1756999" y="5052916"/>
            <a:chExt cx="1566830" cy="1612550"/>
          </a:xfrm>
        </p:grpSpPr>
        <p:graphicFrame>
          <p:nvGraphicFramePr>
            <p:cNvPr id="8" name="차트 7">
              <a:extLst>
                <a:ext uri="{FF2B5EF4-FFF2-40B4-BE49-F238E27FC236}">
                  <a16:creationId xmlns:a16="http://schemas.microsoft.com/office/drawing/2014/main" id="{E82BFC85-BB9E-654B-0F61-1CBB35A09DD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4447403"/>
                </p:ext>
              </p:extLst>
            </p:nvPr>
          </p:nvGraphicFramePr>
          <p:xfrm>
            <a:off x="1756999" y="5052916"/>
            <a:ext cx="1566830" cy="1612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4745626E-66D4-DE85-4930-05F90F13DD2C}"/>
                </a:ext>
              </a:extLst>
            </p:cNvPr>
            <p:cNvSpPr/>
            <p:nvPr/>
          </p:nvSpPr>
          <p:spPr>
            <a:xfrm>
              <a:off x="2151797" y="5474204"/>
              <a:ext cx="775220" cy="764105"/>
            </a:xfrm>
            <a:prstGeom prst="ellipse">
              <a:avLst/>
            </a:prstGeom>
            <a:noFill/>
            <a:ln w="127000" cap="flat" cmpd="sng" algn="ctr">
              <a:solidFill>
                <a:sysClr val="window" lastClr="FFFFFF">
                  <a:alpha val="4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23">
                <a:defRPr/>
              </a:pPr>
              <a:endParaRPr lang="ko-KR" altLang="en-US" b="1" ker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/>
              </a:endParaRP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7989961-879E-F7F3-CE7C-2F75CD443200}"/>
              </a:ext>
            </a:extLst>
          </p:cNvPr>
          <p:cNvSpPr/>
          <p:nvPr/>
        </p:nvSpPr>
        <p:spPr>
          <a:xfrm>
            <a:off x="5110581" y="2570685"/>
            <a:ext cx="116410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자립 교회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58.3%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9AC695D-48A4-0AE3-2A85-95E11EA21864}"/>
              </a:ext>
            </a:extLst>
          </p:cNvPr>
          <p:cNvSpPr/>
          <p:nvPr/>
        </p:nvSpPr>
        <p:spPr>
          <a:xfrm>
            <a:off x="627143" y="4272057"/>
            <a:ext cx="138980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lnSpc>
                <a:spcPct val="120000"/>
              </a:lnSpc>
              <a:defRPr/>
            </a:pPr>
            <a:r>
              <a:rPr lang="ko-KR" altLang="en-US" b="1" kern="0" spc="-4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미자립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교회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41.7%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77C544-0915-D325-9D67-3CE961C28977}"/>
              </a:ext>
            </a:extLst>
          </p:cNvPr>
          <p:cNvSpPr txBox="1"/>
          <p:nvPr/>
        </p:nvSpPr>
        <p:spPr>
          <a:xfrm>
            <a:off x="4465575" y="1572245"/>
            <a:ext cx="273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담임목회자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N=210,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9B314-076B-8F1E-71C6-2C08B6B28A06}"/>
              </a:ext>
            </a:extLst>
          </p:cNvPr>
          <p:cNvSpPr txBox="1"/>
          <p:nvPr/>
        </p:nvSpPr>
        <p:spPr>
          <a:xfrm>
            <a:off x="623888" y="183597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맑은 고딕"/>
              </a:rPr>
              <a:t>1. </a:t>
            </a:r>
            <a:r>
              <a:rPr lang="ko-KR" altLang="en-US" sz="3200" b="1" dirty="0">
                <a:latin typeface="맑은 고딕"/>
              </a:rPr>
              <a:t>교회 자립 실태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544BE-AB1C-F189-9FCF-873F0F3735D4}"/>
              </a:ext>
            </a:extLst>
          </p:cNvPr>
          <p:cNvSpPr txBox="1"/>
          <p:nvPr/>
        </p:nvSpPr>
        <p:spPr>
          <a:xfrm>
            <a:off x="935173" y="78630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1)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교회 자립 여부</a:t>
            </a:r>
          </a:p>
        </p:txBody>
      </p:sp>
    </p:spTree>
    <p:extLst>
      <p:ext uri="{BB962C8B-B14F-4D97-AF65-F5344CB8AC3E}">
        <p14:creationId xmlns:p14="http://schemas.microsoft.com/office/powerpoint/2010/main" val="3275521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개체 2">
            <a:extLst>
              <a:ext uri="{FF2B5EF4-FFF2-40B4-BE49-F238E27FC236}">
                <a16:creationId xmlns:a16="http://schemas.microsoft.com/office/drawing/2014/main" id="{3CFF14BA-D156-7F99-FF61-4F9331635A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064138"/>
              </p:ext>
            </p:extLst>
          </p:nvPr>
        </p:nvGraphicFramePr>
        <p:xfrm>
          <a:off x="623888" y="1670147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oup 94">
            <a:extLst>
              <a:ext uri="{FF2B5EF4-FFF2-40B4-BE49-F238E27FC236}">
                <a16:creationId xmlns:a16="http://schemas.microsoft.com/office/drawing/2014/main" id="{F291FE3B-41C3-A03E-0D79-F0860F752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132330"/>
              </p:ext>
            </p:extLst>
          </p:nvPr>
        </p:nvGraphicFramePr>
        <p:xfrm>
          <a:off x="802362" y="5013325"/>
          <a:ext cx="8666140" cy="426358"/>
        </p:xfrm>
        <a:graphic>
          <a:graphicData uri="http://schemas.openxmlformats.org/drawingml/2006/table">
            <a:tbl>
              <a:tblPr/>
              <a:tblGrid>
                <a:gridCol w="2166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535">
                  <a:extLst>
                    <a:ext uri="{9D8B030D-6E8A-4147-A177-3AD203B41FA5}">
                      <a16:colId xmlns:a16="http://schemas.microsoft.com/office/drawing/2014/main" val="3888041843"/>
                    </a:ext>
                  </a:extLst>
                </a:gridCol>
                <a:gridCol w="2166535">
                  <a:extLst>
                    <a:ext uri="{9D8B030D-6E8A-4147-A177-3AD203B41FA5}">
                      <a16:colId xmlns:a16="http://schemas.microsoft.com/office/drawing/2014/main" val="3190774108"/>
                    </a:ext>
                  </a:extLst>
                </a:gridCol>
                <a:gridCol w="2166535">
                  <a:extLst>
                    <a:ext uri="{9D8B030D-6E8A-4147-A177-3AD203B41FA5}">
                      <a16:colId xmlns:a16="http://schemas.microsoft.com/office/drawing/2014/main" val="1223880507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2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년 이내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3~5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6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년 이상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기약이 없다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496784-7A14-9844-E6CC-BB2691174ADB}"/>
              </a:ext>
            </a:extLst>
          </p:cNvPr>
          <p:cNvSpPr txBox="1"/>
          <p:nvPr/>
        </p:nvSpPr>
        <p:spPr>
          <a:xfrm>
            <a:off x="4907317" y="1485481"/>
            <a:ext cx="478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미자립교회의 담임목회자와 장로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N=90,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7FBAB2-81E8-BE8F-E384-C38C34837C9E}"/>
              </a:ext>
            </a:extLst>
          </p:cNvPr>
          <p:cNvSpPr txBox="1"/>
          <p:nvPr/>
        </p:nvSpPr>
        <p:spPr>
          <a:xfrm>
            <a:off x="623888" y="183597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맑은 고딕"/>
              </a:rPr>
              <a:t>1. </a:t>
            </a:r>
            <a:r>
              <a:rPr lang="ko-KR" altLang="en-US" sz="3200" b="1" dirty="0">
                <a:latin typeface="맑은 고딕"/>
              </a:rPr>
              <a:t>교회 자립 실태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4917B-E895-B18E-A6A7-09ECB0E6332A}"/>
              </a:ext>
            </a:extLst>
          </p:cNvPr>
          <p:cNvSpPr txBox="1"/>
          <p:nvPr/>
        </p:nvSpPr>
        <p:spPr>
          <a:xfrm>
            <a:off x="935173" y="786304"/>
            <a:ext cx="3371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2)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교회 자립 예상 기간</a:t>
            </a:r>
          </a:p>
        </p:txBody>
      </p:sp>
    </p:spTree>
    <p:extLst>
      <p:ext uri="{BB962C8B-B14F-4D97-AF65-F5344CB8AC3E}">
        <p14:creationId xmlns:p14="http://schemas.microsoft.com/office/powerpoint/2010/main" val="2179560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개체 2">
            <a:extLst>
              <a:ext uri="{FF2B5EF4-FFF2-40B4-BE49-F238E27FC236}">
                <a16:creationId xmlns:a16="http://schemas.microsoft.com/office/drawing/2014/main" id="{5B6F716D-C939-68A1-0B3C-83B92A872A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031332"/>
              </p:ext>
            </p:extLst>
          </p:nvPr>
        </p:nvGraphicFramePr>
        <p:xfrm>
          <a:off x="685800" y="1723333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oup 94">
            <a:extLst>
              <a:ext uri="{FF2B5EF4-FFF2-40B4-BE49-F238E27FC236}">
                <a16:creationId xmlns:a16="http://schemas.microsoft.com/office/drawing/2014/main" id="{E1FF9A58-506E-8404-5C91-5E1B29635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085979"/>
              </p:ext>
            </p:extLst>
          </p:nvPr>
        </p:nvGraphicFramePr>
        <p:xfrm>
          <a:off x="864276" y="5066511"/>
          <a:ext cx="8664115" cy="562674"/>
        </p:xfrm>
        <a:graphic>
          <a:graphicData uri="http://schemas.openxmlformats.org/drawingml/2006/table">
            <a:tbl>
              <a:tblPr/>
              <a:tblGrid>
                <a:gridCol w="1732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823">
                  <a:extLst>
                    <a:ext uri="{9D8B030D-6E8A-4147-A177-3AD203B41FA5}">
                      <a16:colId xmlns:a16="http://schemas.microsoft.com/office/drawing/2014/main" val="4144413184"/>
                    </a:ext>
                  </a:extLst>
                </a:gridCol>
                <a:gridCol w="1732823">
                  <a:extLst>
                    <a:ext uri="{9D8B030D-6E8A-4147-A177-3AD203B41FA5}">
                      <a16:colId xmlns:a16="http://schemas.microsoft.com/office/drawing/2014/main" val="2794393111"/>
                    </a:ext>
                  </a:extLst>
                </a:gridCol>
                <a:gridCol w="1732823">
                  <a:extLst>
                    <a:ext uri="{9D8B030D-6E8A-4147-A177-3AD203B41FA5}">
                      <a16:colId xmlns:a16="http://schemas.microsoft.com/office/drawing/2014/main" val="3823701033"/>
                    </a:ext>
                  </a:extLst>
                </a:gridCol>
                <a:gridCol w="1732823">
                  <a:extLst>
                    <a:ext uri="{9D8B030D-6E8A-4147-A177-3AD203B41FA5}">
                      <a16:colId xmlns:a16="http://schemas.microsoft.com/office/drawing/2014/main" val="1954539642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 err="1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감리회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 본부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목회자 본인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/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배우자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연회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중대형 교회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 err="1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지방회</a:t>
                      </a:r>
                      <a:endParaRPr lang="ko-KR" altLang="en-US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A30BF74-7015-298D-35DB-BB39C4C66DAF}"/>
              </a:ext>
            </a:extLst>
          </p:cNvPr>
          <p:cNvSpPr txBox="1"/>
          <p:nvPr/>
        </p:nvSpPr>
        <p:spPr>
          <a:xfrm>
            <a:off x="623888" y="183597"/>
            <a:ext cx="888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맑은 고딕"/>
              </a:rPr>
              <a:t>2. </a:t>
            </a:r>
            <a:r>
              <a:rPr lang="ko-KR" altLang="en-US" sz="3200" b="1" dirty="0">
                <a:latin typeface="맑은 고딕"/>
              </a:rPr>
              <a:t>미자립교회 목회자 생활비 책임 주체</a:t>
            </a:r>
            <a:r>
              <a:rPr lang="en-US" altLang="ko-KR" sz="3200" b="1" dirty="0">
                <a:latin typeface="맑은 고딕"/>
              </a:rPr>
              <a:t>(1+2</a:t>
            </a:r>
            <a:r>
              <a:rPr lang="ko-KR" altLang="en-US" sz="3200" b="1" dirty="0">
                <a:latin typeface="맑은 고딕"/>
              </a:rPr>
              <a:t>위</a:t>
            </a:r>
            <a:r>
              <a:rPr lang="en-US" altLang="ko-KR" sz="3200" b="1" dirty="0">
                <a:latin typeface="맑은 고딕"/>
              </a:rPr>
              <a:t>)</a:t>
            </a:r>
            <a:endParaRPr lang="ko-KR" altLang="en-US" sz="3200" b="1" dirty="0"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22207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A380471D-AF34-CBCE-74EA-244524FA2DC2}"/>
              </a:ext>
            </a:extLst>
          </p:cNvPr>
          <p:cNvGrpSpPr/>
          <p:nvPr/>
        </p:nvGrpSpPr>
        <p:grpSpPr>
          <a:xfrm>
            <a:off x="1837198" y="1784415"/>
            <a:ext cx="3580758" cy="3685250"/>
            <a:chOff x="1756999" y="5052916"/>
            <a:chExt cx="1566830" cy="1612550"/>
          </a:xfrm>
        </p:grpSpPr>
        <p:graphicFrame>
          <p:nvGraphicFramePr>
            <p:cNvPr id="7" name="차트 6">
              <a:extLst>
                <a:ext uri="{FF2B5EF4-FFF2-40B4-BE49-F238E27FC236}">
                  <a16:creationId xmlns:a16="http://schemas.microsoft.com/office/drawing/2014/main" id="{E82BFC85-BB9E-654B-0F61-1CBB35A09DD9}"/>
                </a:ext>
              </a:extLst>
            </p:cNvPr>
            <p:cNvGraphicFramePr/>
            <p:nvPr/>
          </p:nvGraphicFramePr>
          <p:xfrm>
            <a:off x="1756999" y="5052916"/>
            <a:ext cx="1566830" cy="1612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4745626E-66D4-DE85-4930-05F90F13DD2C}"/>
                </a:ext>
              </a:extLst>
            </p:cNvPr>
            <p:cNvSpPr/>
            <p:nvPr/>
          </p:nvSpPr>
          <p:spPr>
            <a:xfrm>
              <a:off x="2151797" y="5474204"/>
              <a:ext cx="775220" cy="764105"/>
            </a:xfrm>
            <a:prstGeom prst="ellipse">
              <a:avLst/>
            </a:prstGeom>
            <a:noFill/>
            <a:ln w="127000" cap="flat" cmpd="sng" algn="ctr">
              <a:solidFill>
                <a:sysClr val="window" lastClr="FFFFFF">
                  <a:alpha val="4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23">
                <a:defRPr/>
              </a:pPr>
              <a:endParaRPr lang="ko-KR" altLang="en-US" b="1" ker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/>
              </a:endParaRP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7989961-879E-F7F3-CE7C-2F75CD443200}"/>
              </a:ext>
            </a:extLst>
          </p:cNvPr>
          <p:cNvSpPr/>
          <p:nvPr/>
        </p:nvSpPr>
        <p:spPr>
          <a:xfrm>
            <a:off x="5213681" y="2671870"/>
            <a:ext cx="1087477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지급한다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69.0%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9AC695D-48A4-0AE3-2A85-95E11EA21864}"/>
              </a:ext>
            </a:extLst>
          </p:cNvPr>
          <p:cNvSpPr/>
          <p:nvPr/>
        </p:nvSpPr>
        <p:spPr>
          <a:xfrm>
            <a:off x="910393" y="3723170"/>
            <a:ext cx="1164101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지급하지 </a:t>
            </a:r>
            <a:b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</a:b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않는다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31.0%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24C209-C38B-6652-CD1C-0EFD6E54D10D}"/>
              </a:ext>
            </a:extLst>
          </p:cNvPr>
          <p:cNvSpPr txBox="1"/>
          <p:nvPr/>
        </p:nvSpPr>
        <p:spPr>
          <a:xfrm>
            <a:off x="5213681" y="1286495"/>
            <a:ext cx="4035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미자립교회의 담임목회자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N=88,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D1A675-7AE9-837C-B7DF-EDD81BD7CD1C}"/>
              </a:ext>
            </a:extLst>
          </p:cNvPr>
          <p:cNvSpPr txBox="1"/>
          <p:nvPr/>
        </p:nvSpPr>
        <p:spPr>
          <a:xfrm>
            <a:off x="623888" y="183597"/>
            <a:ext cx="892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맑은 고딕"/>
              </a:rPr>
              <a:t>3. </a:t>
            </a:r>
            <a:r>
              <a:rPr lang="ko-KR" altLang="en-US" sz="3200" b="1" dirty="0" err="1">
                <a:latin typeface="맑은 고딕"/>
              </a:rPr>
              <a:t>미자립</a:t>
            </a:r>
            <a:r>
              <a:rPr lang="ko-KR" altLang="en-US" sz="3200" b="1" dirty="0">
                <a:latin typeface="맑은 고딕"/>
              </a:rPr>
              <a:t> 교회에 대한 </a:t>
            </a:r>
            <a:r>
              <a:rPr lang="ko-KR" altLang="en-US" sz="3200" b="1" dirty="0" err="1">
                <a:latin typeface="맑은 고딕"/>
              </a:rPr>
              <a:t>지방회</a:t>
            </a:r>
            <a:r>
              <a:rPr lang="ko-KR" altLang="en-US" sz="3200" b="1" dirty="0">
                <a:latin typeface="맑은 고딕"/>
              </a:rPr>
              <a:t> 지원금 지급 실태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DA0404-C842-8981-D956-F2D2233F5663}"/>
              </a:ext>
            </a:extLst>
          </p:cNvPr>
          <p:cNvSpPr txBox="1"/>
          <p:nvPr/>
        </p:nvSpPr>
        <p:spPr>
          <a:xfrm>
            <a:off x="935173" y="786304"/>
            <a:ext cx="6776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1) </a:t>
            </a:r>
            <a:r>
              <a:rPr lang="ko-KR" altLang="en-US" sz="2400" b="1" dirty="0" err="1">
                <a:solidFill>
                  <a:prstClr val="black"/>
                </a:solidFill>
                <a:latin typeface="맑은 고딕"/>
              </a:rPr>
              <a:t>미자립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 교회에 대한 </a:t>
            </a:r>
            <a:r>
              <a:rPr lang="ko-KR" altLang="en-US" sz="2400" b="1" dirty="0" err="1">
                <a:solidFill>
                  <a:prstClr val="black"/>
                </a:solidFill>
                <a:latin typeface="맑은 고딕"/>
              </a:rPr>
              <a:t>지방회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 지원금 지급 여부</a:t>
            </a:r>
          </a:p>
        </p:txBody>
      </p:sp>
    </p:spTree>
    <p:extLst>
      <p:ext uri="{BB962C8B-B14F-4D97-AF65-F5344CB8AC3E}">
        <p14:creationId xmlns:p14="http://schemas.microsoft.com/office/powerpoint/2010/main" val="4078172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개체 2">
            <a:extLst>
              <a:ext uri="{FF2B5EF4-FFF2-40B4-BE49-F238E27FC236}">
                <a16:creationId xmlns:a16="http://schemas.microsoft.com/office/drawing/2014/main" id="{3CFF14BA-D156-7F99-FF61-4F9331635A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117152"/>
              </p:ext>
            </p:extLst>
          </p:nvPr>
        </p:nvGraphicFramePr>
        <p:xfrm>
          <a:off x="623888" y="1706053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oup 94">
            <a:extLst>
              <a:ext uri="{FF2B5EF4-FFF2-40B4-BE49-F238E27FC236}">
                <a16:creationId xmlns:a16="http://schemas.microsoft.com/office/drawing/2014/main" id="{F291FE3B-41C3-A03E-0D79-F0860F752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629491"/>
              </p:ext>
            </p:extLst>
          </p:nvPr>
        </p:nvGraphicFramePr>
        <p:xfrm>
          <a:off x="802362" y="5049231"/>
          <a:ext cx="8648364" cy="426358"/>
        </p:xfrm>
        <a:graphic>
          <a:graphicData uri="http://schemas.openxmlformats.org/drawingml/2006/table">
            <a:tbl>
              <a:tblPr/>
              <a:tblGrid>
                <a:gridCol w="2162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091">
                  <a:extLst>
                    <a:ext uri="{9D8B030D-6E8A-4147-A177-3AD203B41FA5}">
                      <a16:colId xmlns:a16="http://schemas.microsoft.com/office/drawing/2014/main" val="3888041843"/>
                    </a:ext>
                  </a:extLst>
                </a:gridCol>
                <a:gridCol w="2162091">
                  <a:extLst>
                    <a:ext uri="{9D8B030D-6E8A-4147-A177-3AD203B41FA5}">
                      <a16:colId xmlns:a16="http://schemas.microsoft.com/office/drawing/2014/main" val="3190774108"/>
                    </a:ext>
                  </a:extLst>
                </a:gridCol>
                <a:gridCol w="2162091">
                  <a:extLst>
                    <a:ext uri="{9D8B030D-6E8A-4147-A177-3AD203B41FA5}">
                      <a16:colId xmlns:a16="http://schemas.microsoft.com/office/drawing/2014/main" val="1223880507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10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만원 이하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11~20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만원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21~30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만원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31~40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만원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모서리가 둥근 직사각형 26">
            <a:extLst>
              <a:ext uri="{FF2B5EF4-FFF2-40B4-BE49-F238E27FC236}">
                <a16:creationId xmlns:a16="http://schemas.microsoft.com/office/drawing/2014/main" id="{0CA7CD56-0D34-EBDA-8875-65F4B9FF6FEF}"/>
              </a:ext>
            </a:extLst>
          </p:cNvPr>
          <p:cNvSpPr/>
          <p:nvPr/>
        </p:nvSpPr>
        <p:spPr>
          <a:xfrm>
            <a:off x="7482297" y="2122184"/>
            <a:ext cx="2067432" cy="39647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평균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만원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)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: 20.0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D776E-A192-AA39-3C4A-87F097266D34}"/>
              </a:ext>
            </a:extLst>
          </p:cNvPr>
          <p:cNvSpPr txBox="1"/>
          <p:nvPr/>
        </p:nvSpPr>
        <p:spPr>
          <a:xfrm>
            <a:off x="3737377" y="1691243"/>
            <a:ext cx="607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지방회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지원금 받는 미자립교회의 담임목회자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N=61,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9B4889-91FA-8C91-BC44-90C36E5DEAD1}"/>
              </a:ext>
            </a:extLst>
          </p:cNvPr>
          <p:cNvSpPr txBox="1"/>
          <p:nvPr/>
        </p:nvSpPr>
        <p:spPr>
          <a:xfrm>
            <a:off x="623888" y="183597"/>
            <a:ext cx="892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맑은 고딕"/>
              </a:rPr>
              <a:t>3. </a:t>
            </a:r>
            <a:r>
              <a:rPr lang="ko-KR" altLang="en-US" sz="3200" b="1" dirty="0" err="1">
                <a:latin typeface="맑은 고딕"/>
              </a:rPr>
              <a:t>미자립</a:t>
            </a:r>
            <a:r>
              <a:rPr lang="ko-KR" altLang="en-US" sz="3200" b="1" dirty="0">
                <a:latin typeface="맑은 고딕"/>
              </a:rPr>
              <a:t> 교회에 대한 </a:t>
            </a:r>
            <a:r>
              <a:rPr lang="ko-KR" altLang="en-US" sz="3200" b="1" dirty="0" err="1">
                <a:latin typeface="맑은 고딕"/>
              </a:rPr>
              <a:t>지방회</a:t>
            </a:r>
            <a:r>
              <a:rPr lang="ko-KR" altLang="en-US" sz="3200" b="1" dirty="0">
                <a:latin typeface="맑은 고딕"/>
              </a:rPr>
              <a:t> 지원금 지급 실태</a:t>
            </a:r>
            <a:endParaRPr lang="ko-KR" altLang="en-US" sz="3200" b="1" dirty="0">
              <a:solidFill>
                <a:schemeClr val="bg1">
                  <a:lumMod val="50000"/>
                </a:schemeClr>
              </a:solidFill>
              <a:latin typeface="맑은 고딕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B0C61-73ED-D7A4-33E9-000846478CCF}"/>
              </a:ext>
            </a:extLst>
          </p:cNvPr>
          <p:cNvSpPr txBox="1"/>
          <p:nvPr/>
        </p:nvSpPr>
        <p:spPr>
          <a:xfrm>
            <a:off x="935173" y="786304"/>
            <a:ext cx="6051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맑은 고딕"/>
              </a:rPr>
              <a:t>2) </a:t>
            </a:r>
            <a:r>
              <a:rPr lang="ko-KR" altLang="en-US" sz="2400" b="1" dirty="0" err="1">
                <a:latin typeface="맑은 고딕"/>
              </a:rPr>
              <a:t>미자립</a:t>
            </a:r>
            <a:r>
              <a:rPr lang="ko-KR" altLang="en-US" sz="2400" b="1" dirty="0">
                <a:latin typeface="맑은 고딕"/>
              </a:rPr>
              <a:t> 교회에 대한 </a:t>
            </a:r>
            <a:r>
              <a:rPr lang="ko-KR" altLang="en-US" sz="2400" b="1" dirty="0" err="1">
                <a:latin typeface="맑은 고딕"/>
              </a:rPr>
              <a:t>지방회</a:t>
            </a:r>
            <a:r>
              <a:rPr lang="ko-KR" altLang="en-US" sz="2400" b="1" dirty="0">
                <a:latin typeface="맑은 고딕"/>
              </a:rPr>
              <a:t> 지원금 금액</a:t>
            </a:r>
          </a:p>
        </p:txBody>
      </p:sp>
    </p:spTree>
    <p:extLst>
      <p:ext uri="{BB962C8B-B14F-4D97-AF65-F5344CB8AC3E}">
        <p14:creationId xmlns:p14="http://schemas.microsoft.com/office/powerpoint/2010/main" val="698451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개체 2">
            <a:extLst>
              <a:ext uri="{FF2B5EF4-FFF2-40B4-BE49-F238E27FC236}">
                <a16:creationId xmlns:a16="http://schemas.microsoft.com/office/drawing/2014/main" id="{16084073-0E76-0D58-6B20-60BB0EE3F3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844370"/>
              </p:ext>
            </p:extLst>
          </p:nvPr>
        </p:nvGraphicFramePr>
        <p:xfrm>
          <a:off x="623888" y="1738313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oup 94">
            <a:extLst>
              <a:ext uri="{FF2B5EF4-FFF2-40B4-BE49-F238E27FC236}">
                <a16:creationId xmlns:a16="http://schemas.microsoft.com/office/drawing/2014/main" id="{682A4FDB-BBE8-48FF-3317-809924D58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175794"/>
              </p:ext>
            </p:extLst>
          </p:nvPr>
        </p:nvGraphicFramePr>
        <p:xfrm>
          <a:off x="802364" y="5081491"/>
          <a:ext cx="8664105" cy="562674"/>
        </p:xfrm>
        <a:graphic>
          <a:graphicData uri="http://schemas.openxmlformats.org/drawingml/2006/table">
            <a:tbl>
              <a:tblPr/>
              <a:tblGrid>
                <a:gridCol w="1732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821">
                  <a:extLst>
                    <a:ext uri="{9D8B030D-6E8A-4147-A177-3AD203B41FA5}">
                      <a16:colId xmlns:a16="http://schemas.microsoft.com/office/drawing/2014/main" val="2717352815"/>
                    </a:ext>
                  </a:extLst>
                </a:gridCol>
                <a:gridCol w="1732821">
                  <a:extLst>
                    <a:ext uri="{9D8B030D-6E8A-4147-A177-3AD203B41FA5}">
                      <a16:colId xmlns:a16="http://schemas.microsoft.com/office/drawing/2014/main" val="3251893963"/>
                    </a:ext>
                  </a:extLst>
                </a:gridCol>
                <a:gridCol w="1732821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  <a:gridCol w="1732821">
                  <a:extLst>
                    <a:ext uri="{9D8B030D-6E8A-4147-A177-3AD203B41FA5}">
                      <a16:colId xmlns:a16="http://schemas.microsoft.com/office/drawing/2014/main" val="3057758352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전혀 만족 못한다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별로 만족 못한다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보통이다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약간 만족한다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매우 만족한다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모서리가 둥근 직사각형 26">
            <a:extLst>
              <a:ext uri="{FF2B5EF4-FFF2-40B4-BE49-F238E27FC236}">
                <a16:creationId xmlns:a16="http://schemas.microsoft.com/office/drawing/2014/main" id="{61FB846F-9A4F-A100-89CF-ABEA2A07782D}"/>
              </a:ext>
            </a:extLst>
          </p:cNvPr>
          <p:cNvSpPr/>
          <p:nvPr/>
        </p:nvSpPr>
        <p:spPr>
          <a:xfrm>
            <a:off x="3965238" y="1708354"/>
            <a:ext cx="1979574" cy="39647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평균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(5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점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) : 1.8</a:t>
            </a:r>
          </a:p>
        </p:txBody>
      </p:sp>
      <p:cxnSp>
        <p:nvCxnSpPr>
          <p:cNvPr id="28" name="직선 연결선 27"/>
          <p:cNvCxnSpPr>
            <a:cxnSpLocks/>
          </p:cNvCxnSpPr>
          <p:nvPr/>
        </p:nvCxnSpPr>
        <p:spPr>
          <a:xfrm flipH="1" flipV="1">
            <a:off x="1683266" y="2016498"/>
            <a:ext cx="2" cy="330914"/>
          </a:xfrm>
          <a:prstGeom prst="line">
            <a:avLst/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cxnSp>
        <p:nvCxnSpPr>
          <p:cNvPr id="29" name="직선 연결선 28"/>
          <p:cNvCxnSpPr/>
          <p:nvPr/>
        </p:nvCxnSpPr>
        <p:spPr>
          <a:xfrm flipV="1">
            <a:off x="3443337" y="2016496"/>
            <a:ext cx="0" cy="1828896"/>
          </a:xfrm>
          <a:prstGeom prst="line">
            <a:avLst/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cxnSp>
        <p:nvCxnSpPr>
          <p:cNvPr id="10" name="직선 연결선 9"/>
          <p:cNvCxnSpPr/>
          <p:nvPr/>
        </p:nvCxnSpPr>
        <p:spPr>
          <a:xfrm>
            <a:off x="1683268" y="2016496"/>
            <a:ext cx="1760071" cy="0"/>
          </a:xfrm>
          <a:prstGeom prst="line">
            <a:avLst/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sp>
        <p:nvSpPr>
          <p:cNvPr id="23" name="모서리가 둥근 직사각형 26">
            <a:extLst>
              <a:ext uri="{FF2B5EF4-FFF2-40B4-BE49-F238E27FC236}">
                <a16:creationId xmlns:a16="http://schemas.microsoft.com/office/drawing/2014/main" id="{EBCCD5EF-5F2E-D439-7217-7472450E6260}"/>
              </a:ext>
            </a:extLst>
          </p:cNvPr>
          <p:cNvSpPr/>
          <p:nvPr/>
        </p:nvSpPr>
        <p:spPr>
          <a:xfrm>
            <a:off x="1803071" y="1708354"/>
            <a:ext cx="1436840" cy="639058"/>
          </a:xfrm>
          <a:prstGeom prst="roundRect">
            <a:avLst>
              <a:gd name="adj" fmla="val 17615"/>
            </a:avLst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만족 못함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74.9</a:t>
            </a:r>
          </a:p>
        </p:txBody>
      </p:sp>
      <p:cxnSp>
        <p:nvCxnSpPr>
          <p:cNvPr id="30" name="직선 연결선 29"/>
          <p:cNvCxnSpPr/>
          <p:nvPr/>
        </p:nvCxnSpPr>
        <p:spPr>
          <a:xfrm flipV="1">
            <a:off x="6882795" y="2027885"/>
            <a:ext cx="0" cy="2591463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</p:cxnSp>
      <p:cxnSp>
        <p:nvCxnSpPr>
          <p:cNvPr id="13" name="직선 연결선 12"/>
          <p:cNvCxnSpPr/>
          <p:nvPr/>
        </p:nvCxnSpPr>
        <p:spPr>
          <a:xfrm>
            <a:off x="6874716" y="2028448"/>
            <a:ext cx="1769035" cy="0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</p:cxnSp>
      <p:cxnSp>
        <p:nvCxnSpPr>
          <p:cNvPr id="33" name="직선 연결선 32"/>
          <p:cNvCxnSpPr>
            <a:cxnSpLocks/>
          </p:cNvCxnSpPr>
          <p:nvPr/>
        </p:nvCxnSpPr>
        <p:spPr>
          <a:xfrm flipV="1">
            <a:off x="8643750" y="2027883"/>
            <a:ext cx="0" cy="2591465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</p:cxnSp>
      <p:sp>
        <p:nvSpPr>
          <p:cNvPr id="24" name="모서리가 둥근 직사각형 26">
            <a:extLst>
              <a:ext uri="{FF2B5EF4-FFF2-40B4-BE49-F238E27FC236}">
                <a16:creationId xmlns:a16="http://schemas.microsoft.com/office/drawing/2014/main" id="{B4E41FA8-F2CC-DECC-E0A3-A2BABAE7163C}"/>
              </a:ext>
            </a:extLst>
          </p:cNvPr>
          <p:cNvSpPr/>
          <p:nvPr/>
        </p:nvSpPr>
        <p:spPr>
          <a:xfrm>
            <a:off x="7039189" y="1708354"/>
            <a:ext cx="1436840" cy="639058"/>
          </a:xfrm>
          <a:prstGeom prst="roundRect">
            <a:avLst>
              <a:gd name="adj" fmla="val 1761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만족함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4.7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37AF0B-8833-4A25-B08A-A784E1F7CD23}"/>
              </a:ext>
            </a:extLst>
          </p:cNvPr>
          <p:cNvSpPr txBox="1"/>
          <p:nvPr/>
        </p:nvSpPr>
        <p:spPr>
          <a:xfrm>
            <a:off x="4845405" y="1253207"/>
            <a:ext cx="478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미자립교회의 담임목회자와 장로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N=90,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5E554-99CC-1ED4-6D9B-AC337B237C9B}"/>
              </a:ext>
            </a:extLst>
          </p:cNvPr>
          <p:cNvSpPr txBox="1"/>
          <p:nvPr/>
        </p:nvSpPr>
        <p:spPr>
          <a:xfrm>
            <a:off x="623888" y="183597"/>
            <a:ext cx="6319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맑은 고딕"/>
              </a:rPr>
              <a:t>4. </a:t>
            </a:r>
            <a:r>
              <a:rPr lang="ko-KR" altLang="en-US" sz="3200" b="1" dirty="0" err="1">
                <a:latin typeface="맑은 고딕"/>
              </a:rPr>
              <a:t>미자립</a:t>
            </a:r>
            <a:r>
              <a:rPr lang="ko-KR" altLang="en-US" sz="3200" b="1" dirty="0">
                <a:latin typeface="맑은 고딕"/>
              </a:rPr>
              <a:t> 교회에 대한 연회 지원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207DB-A486-AF1E-1EBC-749529F755C7}"/>
              </a:ext>
            </a:extLst>
          </p:cNvPr>
          <p:cNvSpPr txBox="1"/>
          <p:nvPr/>
        </p:nvSpPr>
        <p:spPr>
          <a:xfrm>
            <a:off x="935173" y="786304"/>
            <a:ext cx="5019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1)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연회의 </a:t>
            </a:r>
            <a:r>
              <a:rPr lang="ko-KR" altLang="en-US" sz="2400" b="1" dirty="0" err="1">
                <a:solidFill>
                  <a:prstClr val="black"/>
                </a:solidFill>
                <a:latin typeface="맑은 고딕"/>
              </a:rPr>
              <a:t>미자립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 교회 지원 만족도</a:t>
            </a:r>
          </a:p>
        </p:txBody>
      </p:sp>
    </p:spTree>
    <p:extLst>
      <p:ext uri="{BB962C8B-B14F-4D97-AF65-F5344CB8AC3E}">
        <p14:creationId xmlns:p14="http://schemas.microsoft.com/office/powerpoint/2010/main" val="2000592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개체 2">
            <a:extLst>
              <a:ext uri="{FF2B5EF4-FFF2-40B4-BE49-F238E27FC236}">
                <a16:creationId xmlns:a16="http://schemas.microsoft.com/office/drawing/2014/main" id="{5B6F716D-C939-68A1-0B3C-83B92A872A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738762"/>
              </p:ext>
            </p:extLst>
          </p:nvPr>
        </p:nvGraphicFramePr>
        <p:xfrm>
          <a:off x="659167" y="1723333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oup 94">
            <a:extLst>
              <a:ext uri="{FF2B5EF4-FFF2-40B4-BE49-F238E27FC236}">
                <a16:creationId xmlns:a16="http://schemas.microsoft.com/office/drawing/2014/main" id="{E1FF9A58-506E-8404-5C91-5E1B29635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807460"/>
              </p:ext>
            </p:extLst>
          </p:nvPr>
        </p:nvGraphicFramePr>
        <p:xfrm>
          <a:off x="837643" y="5066511"/>
          <a:ext cx="8664115" cy="562674"/>
        </p:xfrm>
        <a:graphic>
          <a:graphicData uri="http://schemas.openxmlformats.org/drawingml/2006/table">
            <a:tbl>
              <a:tblPr/>
              <a:tblGrid>
                <a:gridCol w="1732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823">
                  <a:extLst>
                    <a:ext uri="{9D8B030D-6E8A-4147-A177-3AD203B41FA5}">
                      <a16:colId xmlns:a16="http://schemas.microsoft.com/office/drawing/2014/main" val="4144413184"/>
                    </a:ext>
                  </a:extLst>
                </a:gridCol>
                <a:gridCol w="1732823">
                  <a:extLst>
                    <a:ext uri="{9D8B030D-6E8A-4147-A177-3AD203B41FA5}">
                      <a16:colId xmlns:a16="http://schemas.microsoft.com/office/drawing/2014/main" val="2794393111"/>
                    </a:ext>
                  </a:extLst>
                </a:gridCol>
                <a:gridCol w="1732823">
                  <a:extLst>
                    <a:ext uri="{9D8B030D-6E8A-4147-A177-3AD203B41FA5}">
                      <a16:colId xmlns:a16="http://schemas.microsoft.com/office/drawing/2014/main" val="3823701033"/>
                    </a:ext>
                  </a:extLst>
                </a:gridCol>
                <a:gridCol w="1732823">
                  <a:extLst>
                    <a:ext uri="{9D8B030D-6E8A-4147-A177-3AD203B41FA5}">
                      <a16:colId xmlns:a16="http://schemas.microsoft.com/office/drawing/2014/main" val="1954539642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경제적 지원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예배 인원 </a:t>
                      </a:r>
                      <a:r>
                        <a:rPr lang="ko-KR" altLang="en-US" sz="1800" b="1" kern="0" spc="-40" dirty="0" err="1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파송</a:t>
                      </a:r>
                      <a:endParaRPr lang="ko-KR" altLang="en-US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 err="1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전도대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ko-KR" altLang="en-US" sz="1800" b="1" kern="0" spc="-40" dirty="0" err="1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파송</a:t>
                      </a:r>
                      <a:endParaRPr lang="ko-KR" altLang="en-US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목회 상담과 지원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다음세대 교육 지원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54C2905-C85F-65E9-B24D-9BF9FC6A73CB}"/>
              </a:ext>
            </a:extLst>
          </p:cNvPr>
          <p:cNvSpPr txBox="1"/>
          <p:nvPr/>
        </p:nvSpPr>
        <p:spPr>
          <a:xfrm>
            <a:off x="4907317" y="1538667"/>
            <a:ext cx="478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미자립교회의 담임목회자와 장로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N=90,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4C389-C49C-AEDF-FD66-1A3A046A4D2F}"/>
              </a:ext>
            </a:extLst>
          </p:cNvPr>
          <p:cNvSpPr txBox="1"/>
          <p:nvPr/>
        </p:nvSpPr>
        <p:spPr>
          <a:xfrm>
            <a:off x="623888" y="183597"/>
            <a:ext cx="6319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맑은 고딕"/>
              </a:rPr>
              <a:t>4. </a:t>
            </a:r>
            <a:r>
              <a:rPr lang="ko-KR" altLang="en-US" sz="3200" b="1" dirty="0" err="1">
                <a:latin typeface="맑은 고딕"/>
              </a:rPr>
              <a:t>미자립</a:t>
            </a:r>
            <a:r>
              <a:rPr lang="ko-KR" altLang="en-US" sz="3200" b="1" dirty="0">
                <a:latin typeface="맑은 고딕"/>
              </a:rPr>
              <a:t> 교회에 대한 연회 지원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40E92B-ADB4-3675-D954-D75B5BFA0BD6}"/>
              </a:ext>
            </a:extLst>
          </p:cNvPr>
          <p:cNvSpPr txBox="1"/>
          <p:nvPr/>
        </p:nvSpPr>
        <p:spPr>
          <a:xfrm>
            <a:off x="935173" y="786304"/>
            <a:ext cx="6827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2)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연회</a:t>
            </a:r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,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본부</a:t>
            </a:r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, </a:t>
            </a:r>
            <a:r>
              <a:rPr lang="ko-KR" altLang="en-US" sz="2400" b="1" dirty="0" err="1">
                <a:solidFill>
                  <a:prstClr val="black"/>
                </a:solidFill>
                <a:latin typeface="맑은 고딕"/>
              </a:rPr>
              <a:t>대형교회로부터의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 지원 희망 사항</a:t>
            </a:r>
          </a:p>
        </p:txBody>
      </p:sp>
    </p:spTree>
    <p:extLst>
      <p:ext uri="{BB962C8B-B14F-4D97-AF65-F5344CB8AC3E}">
        <p14:creationId xmlns:p14="http://schemas.microsoft.com/office/powerpoint/2010/main" val="1821214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1910371" y="2378033"/>
            <a:ext cx="2143450" cy="0"/>
          </a:xfrm>
          <a:prstGeom prst="line">
            <a:avLst/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graphicFrame>
        <p:nvGraphicFramePr>
          <p:cNvPr id="8" name="개체 2">
            <a:extLst>
              <a:ext uri="{FF2B5EF4-FFF2-40B4-BE49-F238E27FC236}">
                <a16:creationId xmlns:a16="http://schemas.microsoft.com/office/drawing/2014/main" id="{16084073-0E76-0D58-6B20-60BB0EE3F3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578906"/>
              </p:ext>
            </p:extLst>
          </p:nvPr>
        </p:nvGraphicFramePr>
        <p:xfrm>
          <a:off x="623888" y="1723333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oup 94">
            <a:extLst>
              <a:ext uri="{FF2B5EF4-FFF2-40B4-BE49-F238E27FC236}">
                <a16:creationId xmlns:a16="http://schemas.microsoft.com/office/drawing/2014/main" id="{682A4FDB-BBE8-48FF-3317-809924D58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807934"/>
              </p:ext>
            </p:extLst>
          </p:nvPr>
        </p:nvGraphicFramePr>
        <p:xfrm>
          <a:off x="802362" y="5066511"/>
          <a:ext cx="8678096" cy="426358"/>
        </p:xfrm>
        <a:graphic>
          <a:graphicData uri="http://schemas.openxmlformats.org/drawingml/2006/table">
            <a:tbl>
              <a:tblPr/>
              <a:tblGrid>
                <a:gridCol w="2169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524">
                  <a:extLst>
                    <a:ext uri="{9D8B030D-6E8A-4147-A177-3AD203B41FA5}">
                      <a16:colId xmlns:a16="http://schemas.microsoft.com/office/drawing/2014/main" val="2717352815"/>
                    </a:ext>
                  </a:extLst>
                </a:gridCol>
                <a:gridCol w="2169524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  <a:gridCol w="2169524">
                  <a:extLst>
                    <a:ext uri="{9D8B030D-6E8A-4147-A177-3AD203B41FA5}">
                      <a16:colId xmlns:a16="http://schemas.microsoft.com/office/drawing/2014/main" val="3057758352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매우 반대한다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약간 반대한다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약간 찬성한다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매우 찬성한다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모서리가 둥근 직사각형 26">
            <a:extLst>
              <a:ext uri="{FF2B5EF4-FFF2-40B4-BE49-F238E27FC236}">
                <a16:creationId xmlns:a16="http://schemas.microsoft.com/office/drawing/2014/main" id="{EBCCD5EF-5F2E-D439-7217-7472450E6260}"/>
              </a:ext>
            </a:extLst>
          </p:cNvPr>
          <p:cNvSpPr/>
          <p:nvPr/>
        </p:nvSpPr>
        <p:spPr>
          <a:xfrm>
            <a:off x="2303771" y="2023145"/>
            <a:ext cx="1365612" cy="685932"/>
          </a:xfrm>
          <a:prstGeom prst="roundRect">
            <a:avLst>
              <a:gd name="adj" fmla="val 17615"/>
            </a:avLst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반대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18.4</a:t>
            </a:r>
          </a:p>
        </p:txBody>
      </p:sp>
      <p:cxnSp>
        <p:nvCxnSpPr>
          <p:cNvPr id="6" name="직선 연결선 5"/>
          <p:cNvCxnSpPr/>
          <p:nvPr/>
        </p:nvCxnSpPr>
        <p:spPr>
          <a:xfrm flipV="1">
            <a:off x="1910371" y="2378034"/>
            <a:ext cx="0" cy="1843838"/>
          </a:xfrm>
          <a:prstGeom prst="line">
            <a:avLst/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cxnSp>
        <p:nvCxnSpPr>
          <p:cNvPr id="18" name="직선 연결선 17"/>
          <p:cNvCxnSpPr/>
          <p:nvPr/>
        </p:nvCxnSpPr>
        <p:spPr>
          <a:xfrm flipV="1">
            <a:off x="4047844" y="2378033"/>
            <a:ext cx="0" cy="1909578"/>
          </a:xfrm>
          <a:prstGeom prst="line">
            <a:avLst/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cxnSp>
        <p:nvCxnSpPr>
          <p:cNvPr id="22" name="직선 연결선 21"/>
          <p:cNvCxnSpPr>
            <a:cxnSpLocks/>
          </p:cNvCxnSpPr>
          <p:nvPr/>
        </p:nvCxnSpPr>
        <p:spPr>
          <a:xfrm flipH="1" flipV="1">
            <a:off x="6264230" y="2345153"/>
            <a:ext cx="886" cy="1083847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</p:cxnSp>
      <p:cxnSp>
        <p:nvCxnSpPr>
          <p:cNvPr id="25" name="직선 연결선 24"/>
          <p:cNvCxnSpPr/>
          <p:nvPr/>
        </p:nvCxnSpPr>
        <p:spPr>
          <a:xfrm>
            <a:off x="6265116" y="2345153"/>
            <a:ext cx="2121647" cy="0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</p:cxnSp>
      <p:cxnSp>
        <p:nvCxnSpPr>
          <p:cNvPr id="27" name="직선 연결선 26"/>
          <p:cNvCxnSpPr/>
          <p:nvPr/>
        </p:nvCxnSpPr>
        <p:spPr>
          <a:xfrm>
            <a:off x="8386762" y="2345153"/>
            <a:ext cx="0" cy="251280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</p:cxnSp>
      <p:sp>
        <p:nvSpPr>
          <p:cNvPr id="16" name="모서리가 둥근 직사각형 26">
            <a:extLst>
              <a:ext uri="{FF2B5EF4-FFF2-40B4-BE49-F238E27FC236}">
                <a16:creationId xmlns:a16="http://schemas.microsoft.com/office/drawing/2014/main" id="{B4E41FA8-F2CC-DECC-E0A3-A2BABAE7163C}"/>
              </a:ext>
            </a:extLst>
          </p:cNvPr>
          <p:cNvSpPr/>
          <p:nvPr/>
        </p:nvSpPr>
        <p:spPr>
          <a:xfrm>
            <a:off x="6642690" y="2023145"/>
            <a:ext cx="1365612" cy="685932"/>
          </a:xfrm>
          <a:prstGeom prst="roundRect">
            <a:avLst>
              <a:gd name="adj" fmla="val 1761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찬성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76.6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6388BB-9B39-EDF3-0042-891E3B6BA212}"/>
              </a:ext>
            </a:extLst>
          </p:cNvPr>
          <p:cNvSpPr txBox="1"/>
          <p:nvPr/>
        </p:nvSpPr>
        <p:spPr>
          <a:xfrm>
            <a:off x="6096000" y="1528857"/>
            <a:ext cx="348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담임목회자와 장로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N=386,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F5160-D3C9-7228-551D-A1FA8F8F2BE7}"/>
              </a:ext>
            </a:extLst>
          </p:cNvPr>
          <p:cNvSpPr txBox="1"/>
          <p:nvPr/>
        </p:nvSpPr>
        <p:spPr>
          <a:xfrm>
            <a:off x="935173" y="786304"/>
            <a:ext cx="780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3) </a:t>
            </a:r>
            <a:r>
              <a:rPr lang="ko-KR" altLang="en-US" sz="2400" b="1" dirty="0" err="1">
                <a:solidFill>
                  <a:prstClr val="black"/>
                </a:solidFill>
                <a:latin typeface="맑은 고딕"/>
              </a:rPr>
              <a:t>미자립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 교회 목회자 생활비의 연회 지원에 대한 찬반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84C389-C49C-AEDF-FD66-1A3A046A4D2F}"/>
              </a:ext>
            </a:extLst>
          </p:cNvPr>
          <p:cNvSpPr txBox="1"/>
          <p:nvPr/>
        </p:nvSpPr>
        <p:spPr>
          <a:xfrm>
            <a:off x="623888" y="183597"/>
            <a:ext cx="6319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맑은 고딕"/>
              </a:rPr>
              <a:t>4. </a:t>
            </a:r>
            <a:r>
              <a:rPr lang="ko-KR" altLang="en-US" sz="3200" b="1" dirty="0" err="1">
                <a:latin typeface="맑은 고딕"/>
              </a:rPr>
              <a:t>미자립</a:t>
            </a:r>
            <a:r>
              <a:rPr lang="ko-KR" altLang="en-US" sz="3200" b="1" dirty="0">
                <a:latin typeface="맑은 고딕"/>
              </a:rPr>
              <a:t> 교회에 대한 연회 지원 </a:t>
            </a:r>
          </a:p>
        </p:txBody>
      </p:sp>
    </p:spTree>
    <p:extLst>
      <p:ext uri="{BB962C8B-B14F-4D97-AF65-F5344CB8AC3E}">
        <p14:creationId xmlns:p14="http://schemas.microsoft.com/office/powerpoint/2010/main" val="1530361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개체 2">
            <a:extLst>
              <a:ext uri="{FF2B5EF4-FFF2-40B4-BE49-F238E27FC236}">
                <a16:creationId xmlns:a16="http://schemas.microsoft.com/office/drawing/2014/main" id="{3CFF14BA-D156-7F99-FF61-4F9331635A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383938"/>
              </p:ext>
            </p:extLst>
          </p:nvPr>
        </p:nvGraphicFramePr>
        <p:xfrm>
          <a:off x="623888" y="1670147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oup 94">
            <a:extLst>
              <a:ext uri="{FF2B5EF4-FFF2-40B4-BE49-F238E27FC236}">
                <a16:creationId xmlns:a16="http://schemas.microsoft.com/office/drawing/2014/main" id="{F291FE3B-41C3-A03E-0D79-F0860F752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362146"/>
              </p:ext>
            </p:extLst>
          </p:nvPr>
        </p:nvGraphicFramePr>
        <p:xfrm>
          <a:off x="802364" y="5013325"/>
          <a:ext cx="8648365" cy="426358"/>
        </p:xfrm>
        <a:graphic>
          <a:graphicData uri="http://schemas.openxmlformats.org/drawingml/2006/table">
            <a:tbl>
              <a:tblPr/>
              <a:tblGrid>
                <a:gridCol w="172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673">
                  <a:extLst>
                    <a:ext uri="{9D8B030D-6E8A-4147-A177-3AD203B41FA5}">
                      <a16:colId xmlns:a16="http://schemas.microsoft.com/office/drawing/2014/main" val="3888041843"/>
                    </a:ext>
                  </a:extLst>
                </a:gridCol>
                <a:gridCol w="1729673">
                  <a:extLst>
                    <a:ext uri="{9D8B030D-6E8A-4147-A177-3AD203B41FA5}">
                      <a16:colId xmlns:a16="http://schemas.microsoft.com/office/drawing/2014/main" val="3190774108"/>
                    </a:ext>
                  </a:extLst>
                </a:gridCol>
                <a:gridCol w="1729673">
                  <a:extLst>
                    <a:ext uri="{9D8B030D-6E8A-4147-A177-3AD203B41FA5}">
                      <a16:colId xmlns:a16="http://schemas.microsoft.com/office/drawing/2014/main" val="1223880507"/>
                    </a:ext>
                  </a:extLst>
                </a:gridCol>
                <a:gridCol w="1729673">
                  <a:extLst>
                    <a:ext uri="{9D8B030D-6E8A-4147-A177-3AD203B41FA5}">
                      <a16:colId xmlns:a16="http://schemas.microsoft.com/office/drawing/2014/main" val="955863009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30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만원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40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만원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50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만원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70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만원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100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만원 이상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89171D9-44C8-A908-008F-D401D2BB2A20}"/>
              </a:ext>
            </a:extLst>
          </p:cNvPr>
          <p:cNvSpPr txBox="1"/>
          <p:nvPr/>
        </p:nvSpPr>
        <p:spPr>
          <a:xfrm>
            <a:off x="2095787" y="1631139"/>
            <a:ext cx="770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미자립교회 목회자 생활비 지원 찬성하는 담임목회자와 장로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N=296,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41794A-250A-A48B-1E3C-640CB1E8E66B}"/>
              </a:ext>
            </a:extLst>
          </p:cNvPr>
          <p:cNvSpPr txBox="1"/>
          <p:nvPr/>
        </p:nvSpPr>
        <p:spPr>
          <a:xfrm>
            <a:off x="935173" y="786304"/>
            <a:ext cx="7500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4) </a:t>
            </a:r>
            <a:r>
              <a:rPr lang="ko-KR" altLang="en-US" sz="2400" b="1" dirty="0" err="1">
                <a:solidFill>
                  <a:prstClr val="black"/>
                </a:solidFill>
                <a:latin typeface="맑은 고딕"/>
              </a:rPr>
              <a:t>미자립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 교회 목회자 생활비의 연회 지원 적정 금액</a:t>
            </a:r>
          </a:p>
        </p:txBody>
      </p:sp>
      <p:sp>
        <p:nvSpPr>
          <p:cNvPr id="8" name="모서리가 둥근 직사각형 26">
            <a:extLst>
              <a:ext uri="{FF2B5EF4-FFF2-40B4-BE49-F238E27FC236}">
                <a16:creationId xmlns:a16="http://schemas.microsoft.com/office/drawing/2014/main" id="{081DDEA8-78EE-C947-8B86-02F8E97A9670}"/>
              </a:ext>
            </a:extLst>
          </p:cNvPr>
          <p:cNvSpPr/>
          <p:nvPr/>
        </p:nvSpPr>
        <p:spPr>
          <a:xfrm>
            <a:off x="7654964" y="2106728"/>
            <a:ext cx="1979574" cy="39647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66FF"/>
                </a:solidFill>
                <a:latin typeface="맑은 고딕" panose="020B0503020000020004" pitchFamily="50" charset="-127"/>
                <a:cs typeface="Arial" charset="0"/>
              </a:rPr>
              <a:t>평균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66FF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66FF"/>
                </a:solidFill>
                <a:latin typeface="맑은 고딕" panose="020B0503020000020004" pitchFamily="50" charset="-127"/>
                <a:cs typeface="Arial" charset="0"/>
              </a:rPr>
              <a:t>만원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66FF"/>
                </a:solidFill>
                <a:latin typeface="맑은 고딕" panose="020B0503020000020004" pitchFamily="50" charset="-127"/>
                <a:cs typeface="Arial" charset="0"/>
              </a:rPr>
              <a:t>) : 66.6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4C389-C49C-AEDF-FD66-1A3A046A4D2F}"/>
              </a:ext>
            </a:extLst>
          </p:cNvPr>
          <p:cNvSpPr txBox="1"/>
          <p:nvPr/>
        </p:nvSpPr>
        <p:spPr>
          <a:xfrm>
            <a:off x="623888" y="183597"/>
            <a:ext cx="6319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맑은 고딕"/>
              </a:rPr>
              <a:t>4. </a:t>
            </a:r>
            <a:r>
              <a:rPr lang="ko-KR" altLang="en-US" sz="3200" b="1" dirty="0" err="1">
                <a:latin typeface="맑은 고딕"/>
              </a:rPr>
              <a:t>미자립</a:t>
            </a:r>
            <a:r>
              <a:rPr lang="ko-KR" altLang="en-US" sz="3200" b="1" dirty="0">
                <a:latin typeface="맑은 고딕"/>
              </a:rPr>
              <a:t> 교회에 대한 연회 지원 </a:t>
            </a:r>
          </a:p>
        </p:txBody>
      </p:sp>
    </p:spTree>
    <p:extLst>
      <p:ext uri="{BB962C8B-B14F-4D97-AF65-F5344CB8AC3E}">
        <p14:creationId xmlns:p14="http://schemas.microsoft.com/office/powerpoint/2010/main" val="30755042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1662089" y="2378033"/>
            <a:ext cx="1786241" cy="0"/>
          </a:xfrm>
          <a:prstGeom prst="line">
            <a:avLst/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graphicFrame>
        <p:nvGraphicFramePr>
          <p:cNvPr id="8" name="개체 2">
            <a:extLst>
              <a:ext uri="{FF2B5EF4-FFF2-40B4-BE49-F238E27FC236}">
                <a16:creationId xmlns:a16="http://schemas.microsoft.com/office/drawing/2014/main" id="{16084073-0E76-0D58-6B20-60BB0EE3F3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843216"/>
              </p:ext>
            </p:extLst>
          </p:nvPr>
        </p:nvGraphicFramePr>
        <p:xfrm>
          <a:off x="623888" y="1723333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oup 94">
            <a:extLst>
              <a:ext uri="{FF2B5EF4-FFF2-40B4-BE49-F238E27FC236}">
                <a16:creationId xmlns:a16="http://schemas.microsoft.com/office/drawing/2014/main" id="{682A4FDB-BBE8-48FF-3317-809924D58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257151"/>
              </p:ext>
            </p:extLst>
          </p:nvPr>
        </p:nvGraphicFramePr>
        <p:xfrm>
          <a:off x="802363" y="5066511"/>
          <a:ext cx="8678095" cy="426358"/>
        </p:xfrm>
        <a:graphic>
          <a:graphicData uri="http://schemas.openxmlformats.org/drawingml/2006/table">
            <a:tbl>
              <a:tblPr/>
              <a:tblGrid>
                <a:gridCol w="1735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619">
                  <a:extLst>
                    <a:ext uri="{9D8B030D-6E8A-4147-A177-3AD203B41FA5}">
                      <a16:colId xmlns:a16="http://schemas.microsoft.com/office/drawing/2014/main" val="2717352815"/>
                    </a:ext>
                  </a:extLst>
                </a:gridCol>
                <a:gridCol w="1735619">
                  <a:extLst>
                    <a:ext uri="{9D8B030D-6E8A-4147-A177-3AD203B41FA5}">
                      <a16:colId xmlns:a16="http://schemas.microsoft.com/office/drawing/2014/main" val="539576773"/>
                    </a:ext>
                  </a:extLst>
                </a:gridCol>
                <a:gridCol w="1735619">
                  <a:extLst>
                    <a:ext uri="{9D8B030D-6E8A-4147-A177-3AD203B41FA5}">
                      <a16:colId xmlns:a16="http://schemas.microsoft.com/office/drawing/2014/main" val="3057758352"/>
                    </a:ext>
                  </a:extLst>
                </a:gridCol>
                <a:gridCol w="1735619">
                  <a:extLst>
                    <a:ext uri="{9D8B030D-6E8A-4147-A177-3AD203B41FA5}">
                      <a16:colId xmlns:a16="http://schemas.microsoft.com/office/drawing/2014/main" val="36156350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전혀 없다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별로 없다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약간 있다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매우 있다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잘 모르겠다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모서리가 둥근 직사각형 26">
            <a:extLst>
              <a:ext uri="{FF2B5EF4-FFF2-40B4-BE49-F238E27FC236}">
                <a16:creationId xmlns:a16="http://schemas.microsoft.com/office/drawing/2014/main" id="{EBCCD5EF-5F2E-D439-7217-7472450E6260}"/>
              </a:ext>
            </a:extLst>
          </p:cNvPr>
          <p:cNvSpPr/>
          <p:nvPr/>
        </p:nvSpPr>
        <p:spPr>
          <a:xfrm>
            <a:off x="1905063" y="2041351"/>
            <a:ext cx="1403194" cy="624094"/>
          </a:xfrm>
          <a:prstGeom prst="roundRect">
            <a:avLst>
              <a:gd name="adj" fmla="val 17615"/>
            </a:avLst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없다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36.6</a:t>
            </a:r>
          </a:p>
        </p:txBody>
      </p:sp>
      <p:cxnSp>
        <p:nvCxnSpPr>
          <p:cNvPr id="6" name="직선 연결선 5"/>
          <p:cNvCxnSpPr>
            <a:cxnSpLocks/>
          </p:cNvCxnSpPr>
          <p:nvPr/>
        </p:nvCxnSpPr>
        <p:spPr>
          <a:xfrm flipH="1" flipV="1">
            <a:off x="1662088" y="2378034"/>
            <a:ext cx="1" cy="1322429"/>
          </a:xfrm>
          <a:prstGeom prst="line">
            <a:avLst/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cxnSp>
        <p:nvCxnSpPr>
          <p:cNvPr id="18" name="직선 연결선 17"/>
          <p:cNvCxnSpPr>
            <a:cxnSpLocks/>
          </p:cNvCxnSpPr>
          <p:nvPr/>
        </p:nvCxnSpPr>
        <p:spPr>
          <a:xfrm flipV="1">
            <a:off x="3448329" y="2378034"/>
            <a:ext cx="0" cy="1522454"/>
          </a:xfrm>
          <a:prstGeom prst="line">
            <a:avLst/>
          </a:prstGeom>
          <a:solidFill>
            <a:srgbClr val="F79646">
              <a:lumMod val="20000"/>
              <a:lumOff val="80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cxnSp>
        <p:nvCxnSpPr>
          <p:cNvPr id="22" name="직선 연결선 21"/>
          <p:cNvCxnSpPr>
            <a:cxnSpLocks/>
          </p:cNvCxnSpPr>
          <p:nvPr/>
        </p:nvCxnSpPr>
        <p:spPr>
          <a:xfrm flipH="1" flipV="1">
            <a:off x="5131829" y="2345155"/>
            <a:ext cx="9581" cy="772139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</p:cxnSp>
      <p:cxnSp>
        <p:nvCxnSpPr>
          <p:cNvPr id="25" name="직선 연결선 24"/>
          <p:cNvCxnSpPr/>
          <p:nvPr/>
        </p:nvCxnSpPr>
        <p:spPr>
          <a:xfrm>
            <a:off x="5132716" y="2345153"/>
            <a:ext cx="1770417" cy="0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</p:cxnSp>
      <p:cxnSp>
        <p:nvCxnSpPr>
          <p:cNvPr id="27" name="직선 연결선 26"/>
          <p:cNvCxnSpPr>
            <a:cxnSpLocks/>
          </p:cNvCxnSpPr>
          <p:nvPr/>
        </p:nvCxnSpPr>
        <p:spPr>
          <a:xfrm>
            <a:off x="6903131" y="2345154"/>
            <a:ext cx="2" cy="1212434"/>
          </a:xfrm>
          <a:prstGeom prst="lin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</p:cxnSp>
      <p:sp>
        <p:nvSpPr>
          <p:cNvPr id="16" name="모서리가 둥근 직사각형 26">
            <a:extLst>
              <a:ext uri="{FF2B5EF4-FFF2-40B4-BE49-F238E27FC236}">
                <a16:creationId xmlns:a16="http://schemas.microsoft.com/office/drawing/2014/main" id="{B4E41FA8-F2CC-DECC-E0A3-A2BABAE7163C}"/>
              </a:ext>
            </a:extLst>
          </p:cNvPr>
          <p:cNvSpPr/>
          <p:nvPr/>
        </p:nvSpPr>
        <p:spPr>
          <a:xfrm>
            <a:off x="5332412" y="2039245"/>
            <a:ext cx="1403194" cy="624094"/>
          </a:xfrm>
          <a:prstGeom prst="roundRect">
            <a:avLst>
              <a:gd name="adj" fmla="val 17615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E66B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있다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59.5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0B018E-2CC5-932D-0114-E7F1C79ABD0F}"/>
              </a:ext>
            </a:extLst>
          </p:cNvPr>
          <p:cNvSpPr txBox="1"/>
          <p:nvPr/>
        </p:nvSpPr>
        <p:spPr>
          <a:xfrm>
            <a:off x="2073144" y="1477000"/>
            <a:ext cx="770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미자립교회 목회자 생활비 지원 찬성하는 담임목회자와 장로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N=296,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E920D6-0656-D293-7D2A-AA9AC4498993}"/>
              </a:ext>
            </a:extLst>
          </p:cNvPr>
          <p:cNvSpPr txBox="1"/>
          <p:nvPr/>
        </p:nvSpPr>
        <p:spPr>
          <a:xfrm>
            <a:off x="673084" y="792128"/>
            <a:ext cx="1101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맑은 고딕"/>
              </a:rPr>
              <a:t>5) </a:t>
            </a:r>
            <a:r>
              <a:rPr lang="ko-KR" altLang="en-US" sz="2400" b="1" dirty="0" err="1">
                <a:latin typeface="맑은 고딕"/>
              </a:rPr>
              <a:t>미자립</a:t>
            </a:r>
            <a:r>
              <a:rPr lang="ko-KR" altLang="en-US" sz="2400" b="1" dirty="0">
                <a:latin typeface="맑은 고딕"/>
              </a:rPr>
              <a:t> 교회 목회자 생활비 지원을 위한 교회의 연회 부담금 추가 부담 의향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F7DDA0-1FF7-8F08-49CD-2BDFE17742CE}"/>
              </a:ext>
            </a:extLst>
          </p:cNvPr>
          <p:cNvSpPr txBox="1"/>
          <p:nvPr/>
        </p:nvSpPr>
        <p:spPr>
          <a:xfrm>
            <a:off x="802363" y="5700958"/>
            <a:ext cx="412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Note.) 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현재 교회의 연회 부담금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: 1.0%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84C389-C49C-AEDF-FD66-1A3A046A4D2F}"/>
              </a:ext>
            </a:extLst>
          </p:cNvPr>
          <p:cNvSpPr txBox="1"/>
          <p:nvPr/>
        </p:nvSpPr>
        <p:spPr>
          <a:xfrm>
            <a:off x="623888" y="183597"/>
            <a:ext cx="6319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맑은 고딕"/>
              </a:rPr>
              <a:t>4. </a:t>
            </a:r>
            <a:r>
              <a:rPr lang="ko-KR" altLang="en-US" sz="3200" b="1" dirty="0" err="1">
                <a:latin typeface="맑은 고딕"/>
              </a:rPr>
              <a:t>미자립</a:t>
            </a:r>
            <a:r>
              <a:rPr lang="ko-KR" altLang="en-US" sz="3200" b="1" dirty="0">
                <a:latin typeface="맑은 고딕"/>
              </a:rPr>
              <a:t> 교회에 대한 연회 지원 </a:t>
            </a:r>
          </a:p>
        </p:txBody>
      </p:sp>
    </p:spTree>
    <p:extLst>
      <p:ext uri="{BB962C8B-B14F-4D97-AF65-F5344CB8AC3E}">
        <p14:creationId xmlns:p14="http://schemas.microsoft.com/office/powerpoint/2010/main" val="17772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17268F-8D88-0002-2C66-C4BDEA34E961}"/>
              </a:ext>
            </a:extLst>
          </p:cNvPr>
          <p:cNvSpPr txBox="1"/>
          <p:nvPr/>
        </p:nvSpPr>
        <p:spPr>
          <a:xfrm>
            <a:off x="623888" y="183597"/>
            <a:ext cx="2459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1.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교회 속성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BE81A6BD-7CFC-777B-1616-A90506308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050037"/>
              </p:ext>
            </p:extLst>
          </p:nvPr>
        </p:nvGraphicFramePr>
        <p:xfrm>
          <a:off x="6335127" y="1540503"/>
          <a:ext cx="4043362" cy="4191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21681">
                  <a:extLst>
                    <a:ext uri="{9D8B030D-6E8A-4147-A177-3AD203B41FA5}">
                      <a16:colId xmlns:a16="http://schemas.microsoft.com/office/drawing/2014/main" val="3444016689"/>
                    </a:ext>
                  </a:extLst>
                </a:gridCol>
                <a:gridCol w="2021681">
                  <a:extLst>
                    <a:ext uri="{9D8B030D-6E8A-4147-A177-3AD203B41FA5}">
                      <a16:colId xmlns:a16="http://schemas.microsoft.com/office/drawing/2014/main" val="2007412026"/>
                    </a:ext>
                  </a:extLst>
                </a:gridCol>
              </a:tblGrid>
              <a:tr h="8382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교회 위치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66450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/>
                        <a:t>시지역</a:t>
                      </a:r>
                      <a:endParaRPr lang="ko-KR" altLang="en-US" b="1" dirty="0"/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42.0</a:t>
                      </a:r>
                      <a:endParaRPr lang="ko-KR" altLang="en-US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18523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/>
                        <a:t>도농복합지역</a:t>
                      </a:r>
                      <a:endParaRPr lang="ko-KR" altLang="en-US" b="1" dirty="0"/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11.3</a:t>
                      </a:r>
                      <a:endParaRPr lang="ko-KR" altLang="en-US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23895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/>
                        <a:t>농어촌</a:t>
                      </a:r>
                      <a:r>
                        <a:rPr lang="en-US" altLang="ko-KR" b="1" dirty="0"/>
                        <a:t>/</a:t>
                      </a:r>
                      <a:r>
                        <a:rPr lang="ko-KR" altLang="en-US" b="1" dirty="0"/>
                        <a:t>산간지역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46.7</a:t>
                      </a:r>
                      <a:endParaRPr lang="ko-KR" altLang="en-US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11546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/>
                        <a:t>계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100.0</a:t>
                      </a:r>
                      <a:endParaRPr lang="ko-KR" altLang="en-US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6925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800600CF-D062-9D32-514F-F20502A33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073708"/>
              </p:ext>
            </p:extLst>
          </p:nvPr>
        </p:nvGraphicFramePr>
        <p:xfrm>
          <a:off x="1252204" y="1540505"/>
          <a:ext cx="4043362" cy="41909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21681">
                  <a:extLst>
                    <a:ext uri="{9D8B030D-6E8A-4147-A177-3AD203B41FA5}">
                      <a16:colId xmlns:a16="http://schemas.microsoft.com/office/drawing/2014/main" val="3444016689"/>
                    </a:ext>
                  </a:extLst>
                </a:gridCol>
                <a:gridCol w="2021681">
                  <a:extLst>
                    <a:ext uri="{9D8B030D-6E8A-4147-A177-3AD203B41FA5}">
                      <a16:colId xmlns:a16="http://schemas.microsoft.com/office/drawing/2014/main" val="2007412026"/>
                    </a:ext>
                  </a:extLst>
                </a:gridCol>
              </a:tblGrid>
              <a:tr h="59871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교회규모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664504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30</a:t>
                      </a:r>
                      <a:r>
                        <a:rPr lang="ko-KR" altLang="en-US" b="1" dirty="0"/>
                        <a:t>명 미만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50.9</a:t>
                      </a:r>
                      <a:endParaRPr lang="ko-KR" altLang="en-US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185230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30-49</a:t>
                      </a:r>
                      <a:r>
                        <a:rPr lang="ko-KR" altLang="en-US" b="1" dirty="0"/>
                        <a:t>명</a:t>
                      </a:r>
                      <a:endParaRPr lang="en-US" altLang="ko-KR" b="1" dirty="0"/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16.5</a:t>
                      </a:r>
                      <a:endParaRPr lang="ko-KR" altLang="en-US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622768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50-99</a:t>
                      </a:r>
                      <a:r>
                        <a:rPr lang="ko-KR" altLang="en-US" b="1" dirty="0"/>
                        <a:t>명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15.5</a:t>
                      </a:r>
                      <a:endParaRPr lang="ko-KR" altLang="en-US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703404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100-299</a:t>
                      </a:r>
                      <a:r>
                        <a:rPr lang="ko-KR" altLang="en-US" b="1" dirty="0"/>
                        <a:t>명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12.4</a:t>
                      </a:r>
                      <a:endParaRPr lang="ko-KR" altLang="en-US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115165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300</a:t>
                      </a:r>
                      <a:r>
                        <a:rPr lang="ko-KR" altLang="en-US" b="1" dirty="0"/>
                        <a:t>명 이상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4.7</a:t>
                      </a:r>
                      <a:endParaRPr lang="ko-KR" altLang="en-US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115464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/>
                        <a:t>계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100.0</a:t>
                      </a:r>
                      <a:endParaRPr lang="ko-KR" altLang="en-US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6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3203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개체 2">
            <a:extLst>
              <a:ext uri="{FF2B5EF4-FFF2-40B4-BE49-F238E27FC236}">
                <a16:creationId xmlns:a16="http://schemas.microsoft.com/office/drawing/2014/main" id="{94BAC4EB-E316-F21A-9E94-A2B84F9EF8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322861"/>
              </p:ext>
            </p:extLst>
          </p:nvPr>
        </p:nvGraphicFramePr>
        <p:xfrm>
          <a:off x="685800" y="1723333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oup 94">
            <a:extLst>
              <a:ext uri="{FF2B5EF4-FFF2-40B4-BE49-F238E27FC236}">
                <a16:creationId xmlns:a16="http://schemas.microsoft.com/office/drawing/2014/main" id="{678522C3-0B2B-5B90-544A-85767E011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864674"/>
              </p:ext>
            </p:extLst>
          </p:nvPr>
        </p:nvGraphicFramePr>
        <p:xfrm>
          <a:off x="864274" y="5066511"/>
          <a:ext cx="8664112" cy="260922"/>
        </p:xfrm>
        <a:graphic>
          <a:graphicData uri="http://schemas.openxmlformats.org/drawingml/2006/table">
            <a:tbl>
              <a:tblPr/>
              <a:tblGrid>
                <a:gridCol w="216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028">
                  <a:extLst>
                    <a:ext uri="{9D8B030D-6E8A-4147-A177-3AD203B41FA5}">
                      <a16:colId xmlns:a16="http://schemas.microsoft.com/office/drawing/2014/main" val="3190774108"/>
                    </a:ext>
                  </a:extLst>
                </a:gridCol>
                <a:gridCol w="2166028">
                  <a:extLst>
                    <a:ext uri="{9D8B030D-6E8A-4147-A177-3AD203B41FA5}">
                      <a16:colId xmlns:a16="http://schemas.microsoft.com/office/drawing/2014/main" val="1223880507"/>
                    </a:ext>
                  </a:extLst>
                </a:gridCol>
                <a:gridCol w="2166028">
                  <a:extLst>
                    <a:ext uri="{9D8B030D-6E8A-4147-A177-3AD203B41FA5}">
                      <a16:colId xmlns:a16="http://schemas.microsoft.com/office/drawing/2014/main" val="3251893963"/>
                    </a:ext>
                  </a:extLst>
                </a:gridCol>
              </a:tblGrid>
              <a:tr h="181071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경상 예산의 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1.2%</a:t>
                      </a:r>
                      <a:endParaRPr lang="ko-KR" altLang="en-US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경상 예산의 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1.5%</a:t>
                      </a:r>
                      <a:endParaRPr lang="ko-KR" altLang="en-US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경상 예산의 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1.7%</a:t>
                      </a:r>
                      <a:endParaRPr lang="ko-KR" altLang="en-US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경상 예산의 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2.0%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FC50074-9F18-48D2-53C9-A39513A37601}"/>
              </a:ext>
            </a:extLst>
          </p:cNvPr>
          <p:cNvSpPr txBox="1"/>
          <p:nvPr/>
        </p:nvSpPr>
        <p:spPr>
          <a:xfrm>
            <a:off x="3608406" y="1833598"/>
            <a:ext cx="635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연회 부담금 추가 부담 찬성 담임목회자와 장로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N=176,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18794-400D-C44D-9FDD-A3B1A63E409B}"/>
              </a:ext>
            </a:extLst>
          </p:cNvPr>
          <p:cNvSpPr txBox="1"/>
          <p:nvPr/>
        </p:nvSpPr>
        <p:spPr>
          <a:xfrm>
            <a:off x="935173" y="786304"/>
            <a:ext cx="10379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맑은 고딕"/>
              </a:rPr>
              <a:t>6) </a:t>
            </a:r>
            <a:r>
              <a:rPr lang="ko-KR" altLang="en-US" sz="2400" b="1" dirty="0">
                <a:latin typeface="맑은 고딕"/>
              </a:rPr>
              <a:t>미자립교회 목회자 생활비 지원을 위한 교회의 연회부담금 적정 인상률</a:t>
            </a:r>
          </a:p>
        </p:txBody>
      </p:sp>
      <p:sp>
        <p:nvSpPr>
          <p:cNvPr id="12" name="모서리가 둥근 직사각형 26">
            <a:extLst>
              <a:ext uri="{FF2B5EF4-FFF2-40B4-BE49-F238E27FC236}">
                <a16:creationId xmlns:a16="http://schemas.microsoft.com/office/drawing/2014/main" id="{2EB87181-0182-48FF-8E65-F305E7801BB2}"/>
              </a:ext>
            </a:extLst>
          </p:cNvPr>
          <p:cNvSpPr/>
          <p:nvPr/>
        </p:nvSpPr>
        <p:spPr>
          <a:xfrm>
            <a:off x="8491681" y="2478356"/>
            <a:ext cx="1681162" cy="39647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66FF"/>
                </a:solidFill>
                <a:latin typeface="맑은 고딕" panose="020B0503020000020004" pitchFamily="50" charset="-127"/>
                <a:cs typeface="Arial" charset="0"/>
              </a:rPr>
              <a:t>평균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0066FF"/>
                </a:solidFill>
                <a:latin typeface="맑은 고딕" panose="020B0503020000020004" pitchFamily="50" charset="-127"/>
                <a:cs typeface="Arial" charset="0"/>
              </a:rPr>
              <a:t> : 1.5%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4C389-C49C-AEDF-FD66-1A3A046A4D2F}"/>
              </a:ext>
            </a:extLst>
          </p:cNvPr>
          <p:cNvSpPr txBox="1"/>
          <p:nvPr/>
        </p:nvSpPr>
        <p:spPr>
          <a:xfrm>
            <a:off x="623888" y="183597"/>
            <a:ext cx="6319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맑은 고딕"/>
              </a:rPr>
              <a:t>4. </a:t>
            </a:r>
            <a:r>
              <a:rPr lang="ko-KR" altLang="en-US" sz="3200" b="1" dirty="0" err="1">
                <a:latin typeface="맑은 고딕"/>
              </a:rPr>
              <a:t>미자립</a:t>
            </a:r>
            <a:r>
              <a:rPr lang="ko-KR" altLang="en-US" sz="3200" b="1" dirty="0">
                <a:latin typeface="맑은 고딕"/>
              </a:rPr>
              <a:t> 교회에 대한 연회 지원 </a:t>
            </a:r>
          </a:p>
        </p:txBody>
      </p:sp>
    </p:spTree>
    <p:extLst>
      <p:ext uri="{BB962C8B-B14F-4D97-AF65-F5344CB8AC3E}">
        <p14:creationId xmlns:p14="http://schemas.microsoft.com/office/powerpoint/2010/main" val="37379960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93D8D01-06DF-4ABD-148F-ACE2B0AAEAB6}"/>
              </a:ext>
            </a:extLst>
          </p:cNvPr>
          <p:cNvSpPr/>
          <p:nvPr/>
        </p:nvSpPr>
        <p:spPr>
          <a:xfrm>
            <a:off x="2679690" y="1357108"/>
            <a:ext cx="731520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1" b="1" dirty="0">
                <a:solidFill>
                  <a:schemeClr val="bg1"/>
                </a:solidFill>
                <a:ea typeface="맑은 고딕"/>
                <a:sym typeface="Noto Sans CJK KR Bold"/>
              </a:rPr>
              <a:t>Ⅵ</a:t>
            </a:r>
            <a:endParaRPr lang="ko-KR" altLang="en-US" sz="4400" b="1" dirty="0">
              <a:solidFill>
                <a:schemeClr val="bg1"/>
              </a:solidFill>
              <a:latin typeface="Arial" panose="020B0604020202020204" pitchFamily="34" charset="0"/>
              <a:ea typeface="맑은 고딕"/>
              <a:sym typeface="Noto Sans CJK KR Bold"/>
            </a:endParaRPr>
          </a:p>
        </p:txBody>
      </p:sp>
      <p:sp>
        <p:nvSpPr>
          <p:cNvPr id="4" name="전 세계에서 가장 낮은 출산율">
            <a:extLst>
              <a:ext uri="{FF2B5EF4-FFF2-40B4-BE49-F238E27FC236}">
                <a16:creationId xmlns:a16="http://schemas.microsoft.com/office/drawing/2014/main" id="{10391644-0E60-9D35-D6F7-5A0F819C2988}"/>
              </a:ext>
            </a:extLst>
          </p:cNvPr>
          <p:cNvSpPr txBox="1">
            <a:spLocks/>
          </p:cNvSpPr>
          <p:nvPr/>
        </p:nvSpPr>
        <p:spPr>
          <a:xfrm>
            <a:off x="3666031" y="1745832"/>
            <a:ext cx="4824826" cy="21468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rgbClr val="0B1C2E"/>
                </a:solidFill>
                <a:latin typeface="Noto Sans CJK KR Bold"/>
                <a:ea typeface="Noto Sans CJK KR Bold"/>
                <a:cs typeface="Noto Sans CJK KR Bold"/>
                <a:sym typeface="Noto Sans CJK KR Bold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4401" b="1" dirty="0">
                <a:solidFill>
                  <a:srgbClr val="0B1C2E"/>
                </a:solidFill>
                <a:ea typeface="맑은 고딕"/>
                <a:sym typeface="Noto Sans CJK KR Bold"/>
              </a:rPr>
              <a:t>목회자 은퇴 준비</a:t>
            </a:r>
            <a:endParaRPr lang="ko-KR" altLang="en-US" sz="3600" b="1" dirty="0"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797310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개체 2">
            <a:extLst>
              <a:ext uri="{FF2B5EF4-FFF2-40B4-BE49-F238E27FC236}">
                <a16:creationId xmlns:a16="http://schemas.microsoft.com/office/drawing/2014/main" id="{267F17E8-2007-1AC4-8DD7-7307673D75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186533"/>
              </p:ext>
            </p:extLst>
          </p:nvPr>
        </p:nvGraphicFramePr>
        <p:xfrm>
          <a:off x="623888" y="1723333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oup 94">
            <a:extLst>
              <a:ext uri="{FF2B5EF4-FFF2-40B4-BE49-F238E27FC236}">
                <a16:creationId xmlns:a16="http://schemas.microsoft.com/office/drawing/2014/main" id="{16B21481-3858-05C4-2836-67A5F8592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488144"/>
              </p:ext>
            </p:extLst>
          </p:nvPr>
        </p:nvGraphicFramePr>
        <p:xfrm>
          <a:off x="802362" y="5066511"/>
          <a:ext cx="8664112" cy="562674"/>
        </p:xfrm>
        <a:graphic>
          <a:graphicData uri="http://schemas.openxmlformats.org/drawingml/2006/table">
            <a:tbl>
              <a:tblPr/>
              <a:tblGrid>
                <a:gridCol w="216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028">
                  <a:extLst>
                    <a:ext uri="{9D8B030D-6E8A-4147-A177-3AD203B41FA5}">
                      <a16:colId xmlns:a16="http://schemas.microsoft.com/office/drawing/2014/main" val="3190774108"/>
                    </a:ext>
                  </a:extLst>
                </a:gridCol>
                <a:gridCol w="2166028">
                  <a:extLst>
                    <a:ext uri="{9D8B030D-6E8A-4147-A177-3AD203B41FA5}">
                      <a16:colId xmlns:a16="http://schemas.microsoft.com/office/drawing/2014/main" val="1223880507"/>
                    </a:ext>
                  </a:extLst>
                </a:gridCol>
                <a:gridCol w="2166028">
                  <a:extLst>
                    <a:ext uri="{9D8B030D-6E8A-4147-A177-3AD203B41FA5}">
                      <a16:colId xmlns:a16="http://schemas.microsoft.com/office/drawing/2014/main" val="325189396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건강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경제적 어려움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가족 </a:t>
                      </a:r>
                      <a:r>
                        <a:rPr lang="en-US" altLang="ko-KR" sz="1800" b="1" kern="0" spc="-4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&amp; </a:t>
                      </a:r>
                      <a:r>
                        <a:rPr lang="ko-KR" altLang="en-US" sz="1800" b="1" kern="0" spc="-4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인간관계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은퇴 후 교회생활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/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신앙생활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87348" y="1903850"/>
            <a:ext cx="280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목회자 전체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N=245,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8" name="설명선 1 7"/>
          <p:cNvSpPr/>
          <p:nvPr/>
        </p:nvSpPr>
        <p:spPr>
          <a:xfrm>
            <a:off x="1089313" y="1569718"/>
            <a:ext cx="1996787" cy="1400086"/>
          </a:xfrm>
          <a:prstGeom prst="borderCallout1">
            <a:avLst>
              <a:gd name="adj1" fmla="val 32044"/>
              <a:gd name="adj2" fmla="val 100970"/>
              <a:gd name="adj3" fmla="val 46042"/>
              <a:gd name="adj4" fmla="val 13767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[</a:t>
            </a:r>
            <a:r>
              <a:rPr lang="ko-KR" altLang="en-US" dirty="0">
                <a:solidFill>
                  <a:schemeClr val="tx1"/>
                </a:solidFill>
              </a:rPr>
              <a:t>교회 규모</a:t>
            </a:r>
            <a:r>
              <a:rPr lang="en-US" altLang="ko-KR" dirty="0">
                <a:solidFill>
                  <a:schemeClr val="tx1"/>
                </a:solidFill>
              </a:rPr>
              <a:t>]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30</a:t>
            </a:r>
            <a:r>
              <a:rPr lang="ko-KR" altLang="en-US" dirty="0">
                <a:solidFill>
                  <a:srgbClr val="FF0000"/>
                </a:solidFill>
              </a:rPr>
              <a:t>명 미만    </a:t>
            </a:r>
            <a:r>
              <a:rPr lang="en-US" altLang="ko-KR" dirty="0">
                <a:solidFill>
                  <a:srgbClr val="FF0000"/>
                </a:solidFill>
              </a:rPr>
              <a:t>74.5 %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31-99</a:t>
            </a:r>
            <a:r>
              <a:rPr lang="ko-KR" altLang="en-US" dirty="0">
                <a:solidFill>
                  <a:schemeClr val="tx1"/>
                </a:solidFill>
              </a:rPr>
              <a:t>명        </a:t>
            </a:r>
            <a:r>
              <a:rPr lang="en-US" altLang="ko-KR" dirty="0">
                <a:solidFill>
                  <a:schemeClr val="tx1"/>
                </a:solidFill>
              </a:rPr>
              <a:t>62.1%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100-499</a:t>
            </a:r>
            <a:r>
              <a:rPr lang="ko-KR" altLang="en-US" dirty="0">
                <a:solidFill>
                  <a:schemeClr val="tx1"/>
                </a:solidFill>
              </a:rPr>
              <a:t>명    </a:t>
            </a:r>
            <a:r>
              <a:rPr lang="en-US" altLang="ko-KR" dirty="0">
                <a:solidFill>
                  <a:schemeClr val="tx1"/>
                </a:solidFill>
              </a:rPr>
              <a:t>52.0%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500</a:t>
            </a:r>
            <a:r>
              <a:rPr lang="ko-KR" altLang="en-US" dirty="0">
                <a:solidFill>
                  <a:schemeClr val="tx1"/>
                </a:solidFill>
              </a:rPr>
              <a:t>명 이상  </a:t>
            </a:r>
            <a:r>
              <a:rPr lang="en-US" altLang="ko-KR" dirty="0">
                <a:solidFill>
                  <a:schemeClr val="tx1"/>
                </a:solidFill>
              </a:rPr>
              <a:t>39.0%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4D51C-C58C-8FD6-2F90-EF7BC75EBE56}"/>
              </a:ext>
            </a:extLst>
          </p:cNvPr>
          <p:cNvSpPr txBox="1"/>
          <p:nvPr/>
        </p:nvSpPr>
        <p:spPr>
          <a:xfrm>
            <a:off x="623888" y="183597"/>
            <a:ext cx="5354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1.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은퇴 후 가장 걱정되는 점</a:t>
            </a:r>
          </a:p>
        </p:txBody>
      </p:sp>
    </p:spTree>
    <p:extLst>
      <p:ext uri="{BB962C8B-B14F-4D97-AF65-F5344CB8AC3E}">
        <p14:creationId xmlns:p14="http://schemas.microsoft.com/office/powerpoint/2010/main" val="20780872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개체 2">
            <a:extLst>
              <a:ext uri="{FF2B5EF4-FFF2-40B4-BE49-F238E27FC236}">
                <a16:creationId xmlns:a16="http://schemas.microsoft.com/office/drawing/2014/main" id="{DABFFA26-F7B0-06E6-8C7D-2BEAF666C8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968664"/>
              </p:ext>
            </p:extLst>
          </p:nvPr>
        </p:nvGraphicFramePr>
        <p:xfrm>
          <a:off x="623888" y="1723333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oup 94">
            <a:extLst>
              <a:ext uri="{FF2B5EF4-FFF2-40B4-BE49-F238E27FC236}">
                <a16:creationId xmlns:a16="http://schemas.microsoft.com/office/drawing/2014/main" id="{CE31DEB1-D31A-2417-86E4-75A76BE78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969125"/>
              </p:ext>
            </p:extLst>
          </p:nvPr>
        </p:nvGraphicFramePr>
        <p:xfrm>
          <a:off x="802362" y="5066511"/>
          <a:ext cx="8664108" cy="562674"/>
        </p:xfrm>
        <a:graphic>
          <a:graphicData uri="http://schemas.openxmlformats.org/drawingml/2006/table">
            <a:tbl>
              <a:tblPr/>
              <a:tblGrid>
                <a:gridCol w="1444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018">
                  <a:extLst>
                    <a:ext uri="{9D8B030D-6E8A-4147-A177-3AD203B41FA5}">
                      <a16:colId xmlns:a16="http://schemas.microsoft.com/office/drawing/2014/main" val="2469039481"/>
                    </a:ext>
                  </a:extLst>
                </a:gridCol>
                <a:gridCol w="1444018">
                  <a:extLst>
                    <a:ext uri="{9D8B030D-6E8A-4147-A177-3AD203B41FA5}">
                      <a16:colId xmlns:a16="http://schemas.microsoft.com/office/drawing/2014/main" val="3888041843"/>
                    </a:ext>
                  </a:extLst>
                </a:gridCol>
                <a:gridCol w="1444018">
                  <a:extLst>
                    <a:ext uri="{9D8B030D-6E8A-4147-A177-3AD203B41FA5}">
                      <a16:colId xmlns:a16="http://schemas.microsoft.com/office/drawing/2014/main" val="3190774108"/>
                    </a:ext>
                  </a:extLst>
                </a:gridCol>
                <a:gridCol w="1444018">
                  <a:extLst>
                    <a:ext uri="{9D8B030D-6E8A-4147-A177-3AD203B41FA5}">
                      <a16:colId xmlns:a16="http://schemas.microsoft.com/office/drawing/2014/main" val="1223880507"/>
                    </a:ext>
                  </a:extLst>
                </a:gridCol>
                <a:gridCol w="1444018">
                  <a:extLst>
                    <a:ext uri="{9D8B030D-6E8A-4147-A177-3AD203B41FA5}">
                      <a16:colId xmlns:a16="http://schemas.microsoft.com/office/drawing/2014/main" val="325189396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국민연금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은급재단 가입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개인연금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/</a:t>
                      </a:r>
                    </a:p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개인저축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노후준비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수단 없음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주식투자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/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펀드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부동산 투자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87348" y="1924051"/>
            <a:ext cx="280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목회자 전체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N=245,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58FB2E-88AB-51F9-5497-EA79A75AA3D4}"/>
              </a:ext>
            </a:extLst>
          </p:cNvPr>
          <p:cNvSpPr txBox="1"/>
          <p:nvPr/>
        </p:nvSpPr>
        <p:spPr>
          <a:xfrm>
            <a:off x="623888" y="183597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2.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은퇴 준비 사항</a:t>
            </a:r>
          </a:p>
        </p:txBody>
      </p:sp>
    </p:spTree>
    <p:extLst>
      <p:ext uri="{BB962C8B-B14F-4D97-AF65-F5344CB8AC3E}">
        <p14:creationId xmlns:p14="http://schemas.microsoft.com/office/powerpoint/2010/main" val="3726516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54274" y="1324723"/>
            <a:ext cx="280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전체 응답자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N=421,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58FB2E-88AB-51F9-5497-EA79A75AA3D4}"/>
              </a:ext>
            </a:extLst>
          </p:cNvPr>
          <p:cNvSpPr txBox="1"/>
          <p:nvPr/>
        </p:nvSpPr>
        <p:spPr>
          <a:xfrm>
            <a:off x="623888" y="183597"/>
            <a:ext cx="4389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3.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은급금에 대한 인식 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D7B70A7-0708-0BDF-FBA8-7B0986B620ED}"/>
              </a:ext>
            </a:extLst>
          </p:cNvPr>
          <p:cNvGrpSpPr/>
          <p:nvPr/>
        </p:nvGrpSpPr>
        <p:grpSpPr>
          <a:xfrm>
            <a:off x="3080210" y="1941577"/>
            <a:ext cx="3580758" cy="3685250"/>
            <a:chOff x="1756999" y="5052916"/>
            <a:chExt cx="1566830" cy="1612550"/>
          </a:xfrm>
        </p:grpSpPr>
        <p:graphicFrame>
          <p:nvGraphicFramePr>
            <p:cNvPr id="7" name="차트 6">
              <a:extLst>
                <a:ext uri="{FF2B5EF4-FFF2-40B4-BE49-F238E27FC236}">
                  <a16:creationId xmlns:a16="http://schemas.microsoft.com/office/drawing/2014/main" id="{C0C6CFEA-6B4C-815F-A34F-D06536CB3139}"/>
                </a:ext>
              </a:extLst>
            </p:cNvPr>
            <p:cNvGraphicFramePr/>
            <p:nvPr/>
          </p:nvGraphicFramePr>
          <p:xfrm>
            <a:off x="1756999" y="5052916"/>
            <a:ext cx="1566830" cy="1612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6A3C2BF0-9873-D2E1-8ECA-9F8B5A80220B}"/>
                </a:ext>
              </a:extLst>
            </p:cNvPr>
            <p:cNvSpPr/>
            <p:nvPr/>
          </p:nvSpPr>
          <p:spPr>
            <a:xfrm>
              <a:off x="2151797" y="5474204"/>
              <a:ext cx="775220" cy="764105"/>
            </a:xfrm>
            <a:prstGeom prst="ellipse">
              <a:avLst/>
            </a:prstGeom>
            <a:noFill/>
            <a:ln w="127000" cap="flat" cmpd="sng" algn="ctr">
              <a:solidFill>
                <a:sysClr val="window" lastClr="FFFFFF">
                  <a:alpha val="4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0" noProof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</a:endParaRP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342B566-839A-334F-1DA3-05BF7BD522FD}"/>
              </a:ext>
            </a:extLst>
          </p:cNvPr>
          <p:cNvSpPr/>
          <p:nvPr/>
        </p:nvSpPr>
        <p:spPr>
          <a:xfrm>
            <a:off x="5789380" y="2498020"/>
            <a:ext cx="3046347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생활비에 턱없이 부족하므로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은급금을 올려야 한다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32.7%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295FE1A-1714-2E31-FDCB-A7D99FDC8747}"/>
              </a:ext>
            </a:extLst>
          </p:cNvPr>
          <p:cNvSpPr/>
          <p:nvPr/>
        </p:nvSpPr>
        <p:spPr>
          <a:xfrm>
            <a:off x="2428624" y="1509389"/>
            <a:ext cx="2369239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기금 고갈을 대비해서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현재보다 낮춰도 된다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16.6%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A2988E9-BE1C-0954-7A6F-7AF05AD7C69B}"/>
              </a:ext>
            </a:extLst>
          </p:cNvPr>
          <p:cNvSpPr/>
          <p:nvPr/>
        </p:nvSpPr>
        <p:spPr>
          <a:xfrm>
            <a:off x="1219495" y="4387344"/>
            <a:ext cx="2594941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기금 고갈이 우려되므로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현재대로가 좋다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50.7%</a:t>
            </a:r>
            <a:endParaRPr lang="ko-KR" altLang="en-US" b="1" kern="0" spc="-40" dirty="0" err="1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7900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개체 2">
            <a:extLst>
              <a:ext uri="{FF2B5EF4-FFF2-40B4-BE49-F238E27FC236}">
                <a16:creationId xmlns:a16="http://schemas.microsoft.com/office/drawing/2014/main" id="{4B314D88-B712-919D-17BA-63D8D7C7A7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676085"/>
              </p:ext>
            </p:extLst>
          </p:nvPr>
        </p:nvGraphicFramePr>
        <p:xfrm>
          <a:off x="623888" y="1720336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oup 94">
            <a:extLst>
              <a:ext uri="{FF2B5EF4-FFF2-40B4-BE49-F238E27FC236}">
                <a16:creationId xmlns:a16="http://schemas.microsoft.com/office/drawing/2014/main" id="{ABF27607-0ACE-59AC-A0F9-0199A6C18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06013"/>
              </p:ext>
            </p:extLst>
          </p:nvPr>
        </p:nvGraphicFramePr>
        <p:xfrm>
          <a:off x="802362" y="5063514"/>
          <a:ext cx="8664114" cy="1467930"/>
        </p:xfrm>
        <a:graphic>
          <a:graphicData uri="http://schemas.openxmlformats.org/drawingml/2006/table">
            <a:tbl>
              <a:tblPr/>
              <a:tblGrid>
                <a:gridCol w="1444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019">
                  <a:extLst>
                    <a:ext uri="{9D8B030D-6E8A-4147-A177-3AD203B41FA5}">
                      <a16:colId xmlns:a16="http://schemas.microsoft.com/office/drawing/2014/main" val="4144413184"/>
                    </a:ext>
                  </a:extLst>
                </a:gridCol>
                <a:gridCol w="1444019">
                  <a:extLst>
                    <a:ext uri="{9D8B030D-6E8A-4147-A177-3AD203B41FA5}">
                      <a16:colId xmlns:a16="http://schemas.microsoft.com/office/drawing/2014/main" val="2794393111"/>
                    </a:ext>
                  </a:extLst>
                </a:gridCol>
                <a:gridCol w="1444019">
                  <a:extLst>
                    <a:ext uri="{9D8B030D-6E8A-4147-A177-3AD203B41FA5}">
                      <a16:colId xmlns:a16="http://schemas.microsoft.com/office/drawing/2014/main" val="3823701033"/>
                    </a:ext>
                  </a:extLst>
                </a:gridCol>
                <a:gridCol w="1444019">
                  <a:extLst>
                    <a:ext uri="{9D8B030D-6E8A-4147-A177-3AD203B41FA5}">
                      <a16:colId xmlns:a16="http://schemas.microsoft.com/office/drawing/2014/main" val="1161680801"/>
                    </a:ext>
                  </a:extLst>
                </a:gridCol>
                <a:gridCol w="1444019">
                  <a:extLst>
                    <a:ext uri="{9D8B030D-6E8A-4147-A177-3AD203B41FA5}">
                      <a16:colId xmlns:a16="http://schemas.microsoft.com/office/drawing/2014/main" val="3201650123"/>
                    </a:ext>
                  </a:extLst>
                </a:gridCol>
              </a:tblGrid>
              <a:tr h="588356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감리교회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재산을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처분하더라도 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기금을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충당해야 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누진율을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적용하여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큰 교회가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더 내야 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모든 교회의 부담금을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올려야 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은급기금을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투자해서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수입을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늘려야 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자발적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기부를 통해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기금을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확충해야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한다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잘 모르겠다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87348" y="1535670"/>
            <a:ext cx="280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전체 응답자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N=421,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69B82-BB27-8FB5-76B2-79025406C214}"/>
              </a:ext>
            </a:extLst>
          </p:cNvPr>
          <p:cNvSpPr txBox="1"/>
          <p:nvPr/>
        </p:nvSpPr>
        <p:spPr>
          <a:xfrm>
            <a:off x="623888" y="183597"/>
            <a:ext cx="7550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맑은 고딕"/>
              </a:rPr>
              <a:t>4. 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/>
              </a:rPr>
              <a:t>은급금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 감소될 경우에 대한 대처방안</a:t>
            </a:r>
            <a:r>
              <a:rPr lang="ko-KR" altLang="en-US" sz="3200" b="1" dirty="0">
                <a:latin typeface="맑은 고딕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578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8D558EFE-8042-22B0-CE84-91542AC11DD9}"/>
              </a:ext>
            </a:extLst>
          </p:cNvPr>
          <p:cNvGrpSpPr/>
          <p:nvPr/>
        </p:nvGrpSpPr>
        <p:grpSpPr>
          <a:xfrm>
            <a:off x="1394286" y="1727265"/>
            <a:ext cx="3580758" cy="3685250"/>
            <a:chOff x="1756999" y="5052916"/>
            <a:chExt cx="1566830" cy="1612550"/>
          </a:xfrm>
        </p:grpSpPr>
        <p:graphicFrame>
          <p:nvGraphicFramePr>
            <p:cNvPr id="5" name="차트 4">
              <a:extLst>
                <a:ext uri="{FF2B5EF4-FFF2-40B4-BE49-F238E27FC236}">
                  <a16:creationId xmlns:a16="http://schemas.microsoft.com/office/drawing/2014/main" id="{68088433-5838-CF16-4936-FBFFAC9E58BE}"/>
                </a:ext>
              </a:extLst>
            </p:cNvPr>
            <p:cNvGraphicFramePr/>
            <p:nvPr/>
          </p:nvGraphicFramePr>
          <p:xfrm>
            <a:off x="1756999" y="5052916"/>
            <a:ext cx="1566830" cy="1612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A4A7A676-0703-990B-BF30-A7FFE8C90FBB}"/>
                </a:ext>
              </a:extLst>
            </p:cNvPr>
            <p:cNvSpPr/>
            <p:nvPr/>
          </p:nvSpPr>
          <p:spPr>
            <a:xfrm>
              <a:off x="2151797" y="5474204"/>
              <a:ext cx="775220" cy="764105"/>
            </a:xfrm>
            <a:prstGeom prst="ellipse">
              <a:avLst/>
            </a:prstGeom>
            <a:noFill/>
            <a:ln w="127000" cap="flat" cmpd="sng" algn="ctr">
              <a:solidFill>
                <a:sysClr val="window" lastClr="FFFFFF">
                  <a:alpha val="4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23">
                <a:defRPr/>
              </a:pPr>
              <a:endParaRPr lang="ko-KR" altLang="en-US" b="1" ker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/>
              </a:endParaRP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E848CC97-FCC0-A7B0-2754-A636B5C49308}"/>
              </a:ext>
            </a:extLst>
          </p:cNvPr>
          <p:cNvSpPr/>
          <p:nvPr/>
        </p:nvSpPr>
        <p:spPr>
          <a:xfrm>
            <a:off x="4842630" y="3258648"/>
            <a:ext cx="821059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예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50.2%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090DBB5-EF4C-851A-C528-EEE65D5AB9D4}"/>
              </a:ext>
            </a:extLst>
          </p:cNvPr>
          <p:cNvSpPr/>
          <p:nvPr/>
        </p:nvSpPr>
        <p:spPr>
          <a:xfrm>
            <a:off x="2570277" y="1071501"/>
            <a:ext cx="138980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잘 모르겠다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1.7%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D5FE25B-57DE-2EFC-4739-D3F25876FC8A}"/>
              </a:ext>
            </a:extLst>
          </p:cNvPr>
          <p:cNvSpPr/>
          <p:nvPr/>
        </p:nvSpPr>
        <p:spPr>
          <a:xfrm>
            <a:off x="649671" y="3220949"/>
            <a:ext cx="861775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아니오</a:t>
            </a:r>
            <a:b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</a:b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48.1%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3360" y="1209099"/>
            <a:ext cx="280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담임 목회자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N=210,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1" name="설명선 1 10"/>
          <p:cNvSpPr/>
          <p:nvPr/>
        </p:nvSpPr>
        <p:spPr>
          <a:xfrm>
            <a:off x="6096000" y="2197903"/>
            <a:ext cx="2166568" cy="1401611"/>
          </a:xfrm>
          <a:prstGeom prst="borderCallout1">
            <a:avLst>
              <a:gd name="adj1" fmla="val 49879"/>
              <a:gd name="adj2" fmla="val -2995"/>
              <a:gd name="adj3" fmla="val 86096"/>
              <a:gd name="adj4" fmla="val -3001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[</a:t>
            </a:r>
            <a:r>
              <a:rPr lang="ko-KR" altLang="en-US" b="1" dirty="0">
                <a:solidFill>
                  <a:schemeClr val="tx1"/>
                </a:solidFill>
              </a:rPr>
              <a:t>교회 규모</a:t>
            </a:r>
            <a:r>
              <a:rPr lang="en-US" altLang="ko-KR" b="1" dirty="0">
                <a:solidFill>
                  <a:schemeClr val="tx1"/>
                </a:solidFill>
              </a:rPr>
              <a:t>]</a:t>
            </a:r>
          </a:p>
          <a:p>
            <a:r>
              <a:rPr lang="en-US" altLang="ko-KR" b="1" dirty="0">
                <a:solidFill>
                  <a:srgbClr val="FF0000"/>
                </a:solidFill>
              </a:rPr>
              <a:t>30</a:t>
            </a:r>
            <a:r>
              <a:rPr lang="ko-KR" altLang="en-US" b="1" dirty="0">
                <a:solidFill>
                  <a:srgbClr val="FF0000"/>
                </a:solidFill>
              </a:rPr>
              <a:t>명 미만    </a:t>
            </a:r>
            <a:r>
              <a:rPr lang="en-US" altLang="ko-KR" b="1" dirty="0">
                <a:solidFill>
                  <a:srgbClr val="FF0000"/>
                </a:solidFill>
              </a:rPr>
              <a:t>25.0 %</a:t>
            </a:r>
          </a:p>
          <a:p>
            <a:r>
              <a:rPr lang="en-US" altLang="ko-KR" b="1" dirty="0">
                <a:solidFill>
                  <a:schemeClr val="tx1"/>
                </a:solidFill>
              </a:rPr>
              <a:t>31-99</a:t>
            </a:r>
            <a:r>
              <a:rPr lang="ko-KR" altLang="en-US" b="1" dirty="0">
                <a:solidFill>
                  <a:schemeClr val="tx1"/>
                </a:solidFill>
              </a:rPr>
              <a:t>명        </a:t>
            </a:r>
            <a:r>
              <a:rPr lang="en-US" altLang="ko-KR" b="1" dirty="0">
                <a:solidFill>
                  <a:schemeClr val="tx1"/>
                </a:solidFill>
              </a:rPr>
              <a:t>71.9%</a:t>
            </a:r>
          </a:p>
          <a:p>
            <a:r>
              <a:rPr lang="en-US" altLang="ko-KR" b="1" dirty="0">
                <a:solidFill>
                  <a:schemeClr val="tx1"/>
                </a:solidFill>
              </a:rPr>
              <a:t>100-499</a:t>
            </a:r>
            <a:r>
              <a:rPr lang="ko-KR" altLang="en-US" b="1" dirty="0">
                <a:solidFill>
                  <a:schemeClr val="tx1"/>
                </a:solidFill>
              </a:rPr>
              <a:t>명   </a:t>
            </a:r>
            <a:r>
              <a:rPr lang="en-US" altLang="ko-KR" b="1" dirty="0">
                <a:solidFill>
                  <a:schemeClr val="tx1"/>
                </a:solidFill>
              </a:rPr>
              <a:t>81.3%</a:t>
            </a:r>
          </a:p>
          <a:p>
            <a:r>
              <a:rPr lang="en-US" altLang="ko-KR" b="1" dirty="0">
                <a:solidFill>
                  <a:schemeClr val="tx1"/>
                </a:solidFill>
              </a:rPr>
              <a:t>500</a:t>
            </a:r>
            <a:r>
              <a:rPr lang="ko-KR" altLang="en-US" b="1" dirty="0">
                <a:solidFill>
                  <a:schemeClr val="tx1"/>
                </a:solidFill>
              </a:rPr>
              <a:t>명 이상 </a:t>
            </a:r>
            <a:r>
              <a:rPr lang="en-US" altLang="ko-KR" b="1" dirty="0">
                <a:solidFill>
                  <a:schemeClr val="tx1"/>
                </a:solidFill>
              </a:rPr>
              <a:t>100.0%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" name="설명선 1 8">
            <a:extLst>
              <a:ext uri="{FF2B5EF4-FFF2-40B4-BE49-F238E27FC236}">
                <a16:creationId xmlns:a16="http://schemas.microsoft.com/office/drawing/2014/main" id="{91E567E5-DA98-C8CC-3689-4927013C9BA8}"/>
              </a:ext>
            </a:extLst>
          </p:cNvPr>
          <p:cNvSpPr/>
          <p:nvPr/>
        </p:nvSpPr>
        <p:spPr>
          <a:xfrm>
            <a:off x="6096000" y="3978079"/>
            <a:ext cx="2176463" cy="1165922"/>
          </a:xfrm>
          <a:prstGeom prst="borderCallout1">
            <a:avLst>
              <a:gd name="adj1" fmla="val 60747"/>
              <a:gd name="adj2" fmla="val -928"/>
              <a:gd name="adj3" fmla="val 3443"/>
              <a:gd name="adj4" fmla="val -2107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[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자립여부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]</a:t>
            </a:r>
          </a:p>
          <a:p>
            <a:pPr algn="ctr"/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자립교회    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74.4%</a:t>
            </a:r>
          </a:p>
          <a:p>
            <a:pPr algn="ctr"/>
            <a:r>
              <a:rPr lang="ko-KR" altLang="en-US" b="1" kern="0" spc="-40" dirty="0" err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미자립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교회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16.4%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C30ED3-7AEC-B794-F25E-E2C42153EE57}"/>
              </a:ext>
            </a:extLst>
          </p:cNvPr>
          <p:cNvSpPr txBox="1"/>
          <p:nvPr/>
        </p:nvSpPr>
        <p:spPr>
          <a:xfrm>
            <a:off x="623888" y="183597"/>
            <a:ext cx="6585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5.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교회의 목회자 퇴직금 적립 여부</a:t>
            </a:r>
          </a:p>
        </p:txBody>
      </p:sp>
    </p:spTree>
    <p:extLst>
      <p:ext uri="{BB962C8B-B14F-4D97-AF65-F5344CB8AC3E}">
        <p14:creationId xmlns:p14="http://schemas.microsoft.com/office/powerpoint/2010/main" val="3024903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개체 2">
            <a:extLst>
              <a:ext uri="{FF2B5EF4-FFF2-40B4-BE49-F238E27FC236}">
                <a16:creationId xmlns:a16="http://schemas.microsoft.com/office/drawing/2014/main" id="{B960706E-4E91-3BE0-4F9E-2D1A8ACA09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438958"/>
              </p:ext>
            </p:extLst>
          </p:nvPr>
        </p:nvGraphicFramePr>
        <p:xfrm>
          <a:off x="623888" y="1723333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oup 94">
            <a:extLst>
              <a:ext uri="{FF2B5EF4-FFF2-40B4-BE49-F238E27FC236}">
                <a16:creationId xmlns:a16="http://schemas.microsoft.com/office/drawing/2014/main" id="{6E4889CA-4277-5490-8E72-66E01F203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646597"/>
              </p:ext>
            </p:extLst>
          </p:nvPr>
        </p:nvGraphicFramePr>
        <p:xfrm>
          <a:off x="802362" y="5066511"/>
          <a:ext cx="8664112" cy="1166178"/>
        </p:xfrm>
        <a:graphic>
          <a:graphicData uri="http://schemas.openxmlformats.org/drawingml/2006/table">
            <a:tbl>
              <a:tblPr/>
              <a:tblGrid>
                <a:gridCol w="216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028">
                  <a:extLst>
                    <a:ext uri="{9D8B030D-6E8A-4147-A177-3AD203B41FA5}">
                      <a16:colId xmlns:a16="http://schemas.microsoft.com/office/drawing/2014/main" val="3190774108"/>
                    </a:ext>
                  </a:extLst>
                </a:gridCol>
                <a:gridCol w="2166028">
                  <a:extLst>
                    <a:ext uri="{9D8B030D-6E8A-4147-A177-3AD203B41FA5}">
                      <a16:colId xmlns:a16="http://schemas.microsoft.com/office/drawing/2014/main" val="1223880507"/>
                    </a:ext>
                  </a:extLst>
                </a:gridCol>
                <a:gridCol w="2166028">
                  <a:extLst>
                    <a:ext uri="{9D8B030D-6E8A-4147-A177-3AD203B41FA5}">
                      <a16:colId xmlns:a16="http://schemas.microsoft.com/office/drawing/2014/main" val="3251893963"/>
                    </a:ext>
                  </a:extLst>
                </a:gridCol>
              </a:tblGrid>
              <a:tr h="588356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교회에서 주택을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마련해서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주기로 했다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/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줄 것 같다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교회에서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주택 임대자금을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전부 혹은 일부를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주기로 했다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/</a:t>
                      </a: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줄 것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교회에서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주거 대책을 마련해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주지 않기로 했다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/</a:t>
                      </a: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줄 것 같지 않다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아직 잘 모르겠다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95834" y="1739385"/>
            <a:ext cx="273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담임목회자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N=210,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7F234-DD9A-76C4-8FF4-D5213404660D}"/>
              </a:ext>
            </a:extLst>
          </p:cNvPr>
          <p:cNvSpPr txBox="1"/>
          <p:nvPr/>
        </p:nvSpPr>
        <p:spPr>
          <a:xfrm>
            <a:off x="623888" y="183597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6.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은퇴 후 주거 대책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48019-0EE4-7750-D243-3182A7B72178}"/>
              </a:ext>
            </a:extLst>
          </p:cNvPr>
          <p:cNvSpPr txBox="1"/>
          <p:nvPr/>
        </p:nvSpPr>
        <p:spPr>
          <a:xfrm>
            <a:off x="935173" y="786304"/>
            <a:ext cx="6160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1)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교회의 은퇴 목회자 주거 대책 마련 여부</a:t>
            </a:r>
          </a:p>
        </p:txBody>
      </p:sp>
    </p:spTree>
    <p:extLst>
      <p:ext uri="{BB962C8B-B14F-4D97-AF65-F5344CB8AC3E}">
        <p14:creationId xmlns:p14="http://schemas.microsoft.com/office/powerpoint/2010/main" val="33924268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8C587064-0966-4145-4C7B-CA45B31B9346}"/>
              </a:ext>
            </a:extLst>
          </p:cNvPr>
          <p:cNvSpPr/>
          <p:nvPr/>
        </p:nvSpPr>
        <p:spPr>
          <a:xfrm>
            <a:off x="2679690" y="1357108"/>
            <a:ext cx="731520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1" b="1" dirty="0">
                <a:solidFill>
                  <a:schemeClr val="bg1"/>
                </a:solidFill>
                <a:ea typeface="맑은 고딕"/>
                <a:sym typeface="Noto Sans CJK KR Bold"/>
              </a:rPr>
              <a:t>Ⅶ</a:t>
            </a:r>
            <a:endParaRPr lang="ko-KR" altLang="en-US" sz="4400" b="1" dirty="0">
              <a:solidFill>
                <a:schemeClr val="bg1"/>
              </a:solidFill>
              <a:latin typeface="Arial" panose="020B0604020202020204" pitchFamily="34" charset="0"/>
              <a:ea typeface="맑은 고딕"/>
              <a:sym typeface="Noto Sans CJK KR Bold"/>
            </a:endParaRPr>
          </a:p>
        </p:txBody>
      </p:sp>
      <p:sp>
        <p:nvSpPr>
          <p:cNvPr id="4" name="전 세계에서 가장 낮은 출산율">
            <a:extLst>
              <a:ext uri="{FF2B5EF4-FFF2-40B4-BE49-F238E27FC236}">
                <a16:creationId xmlns:a16="http://schemas.microsoft.com/office/drawing/2014/main" id="{85A11F4A-08F0-4AFA-E83A-DE6D912B2DB8}"/>
              </a:ext>
            </a:extLst>
          </p:cNvPr>
          <p:cNvSpPr txBox="1">
            <a:spLocks/>
          </p:cNvSpPr>
          <p:nvPr/>
        </p:nvSpPr>
        <p:spPr>
          <a:xfrm>
            <a:off x="3666031" y="1745832"/>
            <a:ext cx="4824826" cy="21468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rgbClr val="0B1C2E"/>
                </a:solidFill>
                <a:latin typeface="Noto Sans CJK KR Bold"/>
                <a:ea typeface="Noto Sans CJK KR Bold"/>
                <a:cs typeface="Noto Sans CJK KR Bold"/>
                <a:sym typeface="Noto Sans CJK KR Bold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4401" b="1" dirty="0">
                <a:solidFill>
                  <a:srgbClr val="0B1C2E"/>
                </a:solidFill>
                <a:ea typeface="맑은 고딕"/>
                <a:sym typeface="Noto Sans CJK KR Bold"/>
              </a:rPr>
              <a:t>감리교 제도에 </a:t>
            </a:r>
            <a:br>
              <a:rPr lang="en-US" altLang="ko-KR" sz="4401" b="1" dirty="0">
                <a:solidFill>
                  <a:srgbClr val="0B1C2E"/>
                </a:solidFill>
                <a:ea typeface="맑은 고딕"/>
                <a:sym typeface="Noto Sans CJK KR Bold"/>
              </a:rPr>
            </a:br>
            <a:r>
              <a:rPr lang="ko-KR" altLang="en-US" sz="4401" b="1" dirty="0">
                <a:solidFill>
                  <a:srgbClr val="0B1C2E"/>
                </a:solidFill>
                <a:ea typeface="맑은 고딕"/>
                <a:sym typeface="Noto Sans CJK KR Bold"/>
              </a:rPr>
              <a:t>대한 의견</a:t>
            </a:r>
            <a:endParaRPr lang="ko-KR" altLang="en-US" sz="3600" b="1" dirty="0"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79560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개체 2">
            <a:extLst>
              <a:ext uri="{FF2B5EF4-FFF2-40B4-BE49-F238E27FC236}">
                <a16:creationId xmlns:a16="http://schemas.microsoft.com/office/drawing/2014/main" id="{5B6F716D-C939-68A1-0B3C-83B92A872A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69516"/>
              </p:ext>
            </p:extLst>
          </p:nvPr>
        </p:nvGraphicFramePr>
        <p:xfrm>
          <a:off x="623888" y="1723333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oup 94">
            <a:extLst>
              <a:ext uri="{FF2B5EF4-FFF2-40B4-BE49-F238E27FC236}">
                <a16:creationId xmlns:a16="http://schemas.microsoft.com/office/drawing/2014/main" id="{E1FF9A58-506E-8404-5C91-5E1B29635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308462"/>
              </p:ext>
            </p:extLst>
          </p:nvPr>
        </p:nvGraphicFramePr>
        <p:xfrm>
          <a:off x="802363" y="5066511"/>
          <a:ext cx="8664116" cy="426358"/>
        </p:xfrm>
        <a:graphic>
          <a:graphicData uri="http://schemas.openxmlformats.org/drawingml/2006/table">
            <a:tbl>
              <a:tblPr/>
              <a:tblGrid>
                <a:gridCol w="2166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029">
                  <a:extLst>
                    <a:ext uri="{9D8B030D-6E8A-4147-A177-3AD203B41FA5}">
                      <a16:colId xmlns:a16="http://schemas.microsoft.com/office/drawing/2014/main" val="4144413184"/>
                    </a:ext>
                  </a:extLst>
                </a:gridCol>
                <a:gridCol w="2166029">
                  <a:extLst>
                    <a:ext uri="{9D8B030D-6E8A-4147-A177-3AD203B41FA5}">
                      <a16:colId xmlns:a16="http://schemas.microsoft.com/office/drawing/2014/main" val="2794393111"/>
                    </a:ext>
                  </a:extLst>
                </a:gridCol>
                <a:gridCol w="2166029">
                  <a:extLst>
                    <a:ext uri="{9D8B030D-6E8A-4147-A177-3AD203B41FA5}">
                      <a16:colId xmlns:a16="http://schemas.microsoft.com/office/drawing/2014/main" val="382370103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감독제도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선거제도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은급제도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의회제도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11160" y="1354001"/>
            <a:ext cx="280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전체 응답자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N=421,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2F9F71-4F8E-5797-EE3E-26E34009F030}"/>
              </a:ext>
            </a:extLst>
          </p:cNvPr>
          <p:cNvSpPr txBox="1"/>
          <p:nvPr/>
        </p:nvSpPr>
        <p:spPr>
          <a:xfrm>
            <a:off x="623888" y="183597"/>
            <a:ext cx="6995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1.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가장 개선이 필요한 감리교회 제도</a:t>
            </a:r>
          </a:p>
        </p:txBody>
      </p:sp>
    </p:spTree>
    <p:extLst>
      <p:ext uri="{BB962C8B-B14F-4D97-AF65-F5344CB8AC3E}">
        <p14:creationId xmlns:p14="http://schemas.microsoft.com/office/powerpoint/2010/main" val="106964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3C6571-9017-1646-B5AF-F0708583558A}"/>
              </a:ext>
            </a:extLst>
          </p:cNvPr>
          <p:cNvSpPr txBox="1"/>
          <p:nvPr/>
        </p:nvSpPr>
        <p:spPr>
          <a:xfrm>
            <a:off x="623888" y="183597"/>
            <a:ext cx="4655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2.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연령별 출석인원 비율</a:t>
            </a:r>
          </a:p>
        </p:txBody>
      </p:sp>
      <p:graphicFrame>
        <p:nvGraphicFramePr>
          <p:cNvPr id="8" name="개체 2">
            <a:extLst>
              <a:ext uri="{FF2B5EF4-FFF2-40B4-BE49-F238E27FC236}">
                <a16:creationId xmlns:a16="http://schemas.microsoft.com/office/drawing/2014/main" id="{94CCD65D-BFCF-9BB2-03BB-BECD9ED9C8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361478"/>
              </p:ext>
            </p:extLst>
          </p:nvPr>
        </p:nvGraphicFramePr>
        <p:xfrm>
          <a:off x="454026" y="1723333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oup 94">
            <a:extLst>
              <a:ext uri="{FF2B5EF4-FFF2-40B4-BE49-F238E27FC236}">
                <a16:creationId xmlns:a16="http://schemas.microsoft.com/office/drawing/2014/main" id="{2AFEA9FF-0296-8333-057A-0D85B92BF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826462"/>
              </p:ext>
            </p:extLst>
          </p:nvPr>
        </p:nvGraphicFramePr>
        <p:xfrm>
          <a:off x="632500" y="5066511"/>
          <a:ext cx="8664110" cy="426358"/>
        </p:xfrm>
        <a:graphic>
          <a:graphicData uri="http://schemas.openxmlformats.org/drawingml/2006/table">
            <a:tbl>
              <a:tblPr/>
              <a:tblGrid>
                <a:gridCol w="123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1926094225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2427963549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3394133939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3190774108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1223880507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325189396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algn="ctr" fontAlgn="b"/>
                      <a:r>
                        <a:rPr kumimoji="1" lang="en-US" altLang="ko-KR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10</a:t>
                      </a: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대 이하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en-US" altLang="ko-KR" sz="18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19-29</a:t>
                      </a:r>
                      <a:r>
                        <a:rPr kumimoji="1" lang="ko-KR" altLang="en-US" sz="18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세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en-US" altLang="ko-KR" sz="18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30-39</a:t>
                      </a:r>
                      <a:r>
                        <a:rPr kumimoji="1" lang="ko-KR" altLang="en-US" sz="18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세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en-US" altLang="ko-KR" sz="18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40-49</a:t>
                      </a:r>
                      <a:r>
                        <a:rPr kumimoji="1" lang="ko-KR" altLang="en-US" sz="18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세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en-US" altLang="ko-KR" sz="18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50-59</a:t>
                      </a:r>
                      <a:r>
                        <a:rPr kumimoji="1" lang="ko-KR" altLang="en-US" sz="18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세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en-US" altLang="ko-KR" sz="18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60-69</a:t>
                      </a:r>
                      <a:r>
                        <a:rPr kumimoji="1" lang="ko-KR" altLang="en-US" sz="18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세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en-US" altLang="ko-KR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70</a:t>
                      </a: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세 이상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C5C473FA-283C-B27E-570F-16FD3029792E}"/>
              </a:ext>
            </a:extLst>
          </p:cNvPr>
          <p:cNvSpPr/>
          <p:nvPr/>
        </p:nvSpPr>
        <p:spPr>
          <a:xfrm>
            <a:off x="7439718" y="2012949"/>
            <a:ext cx="1259782" cy="979653"/>
          </a:xfrm>
          <a:custGeom>
            <a:avLst/>
            <a:gdLst>
              <a:gd name="connsiteX0" fmla="*/ 0 w 2105025"/>
              <a:gd name="connsiteY0" fmla="*/ 1809750 h 1809750"/>
              <a:gd name="connsiteX1" fmla="*/ 0 w 2105025"/>
              <a:gd name="connsiteY1" fmla="*/ 0 h 1809750"/>
              <a:gd name="connsiteX2" fmla="*/ 2105025 w 2105025"/>
              <a:gd name="connsiteY2" fmla="*/ 0 h 1809750"/>
              <a:gd name="connsiteX3" fmla="*/ 2105025 w 2105025"/>
              <a:gd name="connsiteY3" fmla="*/ 1352550 h 1809750"/>
              <a:gd name="connsiteX0" fmla="*/ 0 w 2105025"/>
              <a:gd name="connsiteY0" fmla="*/ 1809750 h 3053090"/>
              <a:gd name="connsiteX1" fmla="*/ 0 w 2105025"/>
              <a:gd name="connsiteY1" fmla="*/ 0 h 3053090"/>
              <a:gd name="connsiteX2" fmla="*/ 2105025 w 2105025"/>
              <a:gd name="connsiteY2" fmla="*/ 0 h 3053090"/>
              <a:gd name="connsiteX3" fmla="*/ 2105025 w 2105025"/>
              <a:gd name="connsiteY3" fmla="*/ 3053090 h 3053090"/>
              <a:gd name="connsiteX0" fmla="*/ 0 w 2105025"/>
              <a:gd name="connsiteY0" fmla="*/ 1809750 h 3053090"/>
              <a:gd name="connsiteX1" fmla="*/ 0 w 2105025"/>
              <a:gd name="connsiteY1" fmla="*/ 0 h 3053090"/>
              <a:gd name="connsiteX2" fmla="*/ 2105025 w 2105025"/>
              <a:gd name="connsiteY2" fmla="*/ 0 h 3053090"/>
              <a:gd name="connsiteX3" fmla="*/ 2105025 w 2105025"/>
              <a:gd name="connsiteY3" fmla="*/ 3053090 h 3053090"/>
              <a:gd name="connsiteX0" fmla="*/ 0 w 2112645"/>
              <a:gd name="connsiteY0" fmla="*/ 6462079 h 6462079"/>
              <a:gd name="connsiteX1" fmla="*/ 7620 w 2112645"/>
              <a:gd name="connsiteY1" fmla="*/ 0 h 6462079"/>
              <a:gd name="connsiteX2" fmla="*/ 2112645 w 2112645"/>
              <a:gd name="connsiteY2" fmla="*/ 0 h 6462079"/>
              <a:gd name="connsiteX3" fmla="*/ 2112645 w 2112645"/>
              <a:gd name="connsiteY3" fmla="*/ 3053090 h 6462079"/>
              <a:gd name="connsiteX0" fmla="*/ 0 w 2161284"/>
              <a:gd name="connsiteY0" fmla="*/ 6462079 h 21366303"/>
              <a:gd name="connsiteX1" fmla="*/ 7620 w 2161284"/>
              <a:gd name="connsiteY1" fmla="*/ 0 h 21366303"/>
              <a:gd name="connsiteX2" fmla="*/ 2112645 w 2161284"/>
              <a:gd name="connsiteY2" fmla="*/ 0 h 21366303"/>
              <a:gd name="connsiteX3" fmla="*/ 2161284 w 2161284"/>
              <a:gd name="connsiteY3" fmla="*/ 21366303 h 21366303"/>
              <a:gd name="connsiteX0" fmla="*/ 0 w 2132101"/>
              <a:gd name="connsiteY0" fmla="*/ 6462079 h 21284545"/>
              <a:gd name="connsiteX1" fmla="*/ 7620 w 2132101"/>
              <a:gd name="connsiteY1" fmla="*/ 0 h 21284545"/>
              <a:gd name="connsiteX2" fmla="*/ 2112645 w 2132101"/>
              <a:gd name="connsiteY2" fmla="*/ 0 h 21284545"/>
              <a:gd name="connsiteX3" fmla="*/ 2132101 w 2132101"/>
              <a:gd name="connsiteY3" fmla="*/ 21284545 h 21284545"/>
              <a:gd name="connsiteX0" fmla="*/ 2107 w 2124481"/>
              <a:gd name="connsiteY0" fmla="*/ 18996924 h 21284545"/>
              <a:gd name="connsiteX1" fmla="*/ 0 w 2124481"/>
              <a:gd name="connsiteY1" fmla="*/ 0 h 21284545"/>
              <a:gd name="connsiteX2" fmla="*/ 2105025 w 2124481"/>
              <a:gd name="connsiteY2" fmla="*/ 0 h 21284545"/>
              <a:gd name="connsiteX3" fmla="*/ 2124481 w 2124481"/>
              <a:gd name="connsiteY3" fmla="*/ 21284545 h 21284545"/>
              <a:gd name="connsiteX0" fmla="*/ 2107 w 2124481"/>
              <a:gd name="connsiteY0" fmla="*/ 20650560 h 21284545"/>
              <a:gd name="connsiteX1" fmla="*/ 0 w 2124481"/>
              <a:gd name="connsiteY1" fmla="*/ 0 h 21284545"/>
              <a:gd name="connsiteX2" fmla="*/ 2105025 w 2124481"/>
              <a:gd name="connsiteY2" fmla="*/ 0 h 21284545"/>
              <a:gd name="connsiteX3" fmla="*/ 2124481 w 2124481"/>
              <a:gd name="connsiteY3" fmla="*/ 21284545 h 21284545"/>
              <a:gd name="connsiteX0" fmla="*/ 2106 w 2124481"/>
              <a:gd name="connsiteY0" fmla="*/ 10251789 h 21284545"/>
              <a:gd name="connsiteX1" fmla="*/ 0 w 2124481"/>
              <a:gd name="connsiteY1" fmla="*/ 0 h 21284545"/>
              <a:gd name="connsiteX2" fmla="*/ 2105025 w 2124481"/>
              <a:gd name="connsiteY2" fmla="*/ 0 h 21284545"/>
              <a:gd name="connsiteX3" fmla="*/ 2124481 w 2124481"/>
              <a:gd name="connsiteY3" fmla="*/ 21284545 h 21284545"/>
              <a:gd name="connsiteX0" fmla="*/ 2106 w 2124481"/>
              <a:gd name="connsiteY0" fmla="*/ 28960802 h 28960802"/>
              <a:gd name="connsiteX1" fmla="*/ 0 w 2124481"/>
              <a:gd name="connsiteY1" fmla="*/ 0 h 28960802"/>
              <a:gd name="connsiteX2" fmla="*/ 2105025 w 2124481"/>
              <a:gd name="connsiteY2" fmla="*/ 0 h 28960802"/>
              <a:gd name="connsiteX3" fmla="*/ 2124481 w 2124481"/>
              <a:gd name="connsiteY3" fmla="*/ 21284545 h 28960802"/>
              <a:gd name="connsiteX0" fmla="*/ 2106 w 2124481"/>
              <a:gd name="connsiteY0" fmla="*/ 28960802 h 28960802"/>
              <a:gd name="connsiteX1" fmla="*/ 0 w 2124481"/>
              <a:gd name="connsiteY1" fmla="*/ 0 h 28960802"/>
              <a:gd name="connsiteX2" fmla="*/ 2105025 w 2124481"/>
              <a:gd name="connsiteY2" fmla="*/ 0 h 28960802"/>
              <a:gd name="connsiteX3" fmla="*/ 2124481 w 2124481"/>
              <a:gd name="connsiteY3" fmla="*/ 17799527 h 28960802"/>
              <a:gd name="connsiteX0" fmla="*/ 2106 w 2106164"/>
              <a:gd name="connsiteY0" fmla="*/ 28960802 h 28960802"/>
              <a:gd name="connsiteX1" fmla="*/ 0 w 2106164"/>
              <a:gd name="connsiteY1" fmla="*/ 0 h 28960802"/>
              <a:gd name="connsiteX2" fmla="*/ 2105025 w 2106164"/>
              <a:gd name="connsiteY2" fmla="*/ 0 h 28960802"/>
              <a:gd name="connsiteX3" fmla="*/ 2094388 w 2106164"/>
              <a:gd name="connsiteY3" fmla="*/ 18461421 h 28960802"/>
              <a:gd name="connsiteX0" fmla="*/ 2106 w 2116957"/>
              <a:gd name="connsiteY0" fmla="*/ 28960802 h 28960802"/>
              <a:gd name="connsiteX1" fmla="*/ 0 w 2116957"/>
              <a:gd name="connsiteY1" fmla="*/ 0 h 28960802"/>
              <a:gd name="connsiteX2" fmla="*/ 2105025 w 2116957"/>
              <a:gd name="connsiteY2" fmla="*/ 0 h 28960802"/>
              <a:gd name="connsiteX3" fmla="*/ 2116957 w 2116957"/>
              <a:gd name="connsiteY3" fmla="*/ 18461421 h 28960802"/>
              <a:gd name="connsiteX0" fmla="*/ 2106 w 2138860"/>
              <a:gd name="connsiteY0" fmla="*/ 28960802 h 28960802"/>
              <a:gd name="connsiteX1" fmla="*/ 0 w 2138860"/>
              <a:gd name="connsiteY1" fmla="*/ 0 h 28960802"/>
              <a:gd name="connsiteX2" fmla="*/ 2138035 w 2138860"/>
              <a:gd name="connsiteY2" fmla="*/ 0 h 28960802"/>
              <a:gd name="connsiteX3" fmla="*/ 2116957 w 2138860"/>
              <a:gd name="connsiteY3" fmla="*/ 18461421 h 28960802"/>
              <a:gd name="connsiteX0" fmla="*/ 2106 w 2149967"/>
              <a:gd name="connsiteY0" fmla="*/ 28960802 h 28960802"/>
              <a:gd name="connsiteX1" fmla="*/ 0 w 2149967"/>
              <a:gd name="connsiteY1" fmla="*/ 0 h 28960802"/>
              <a:gd name="connsiteX2" fmla="*/ 2138035 w 2149967"/>
              <a:gd name="connsiteY2" fmla="*/ 0 h 28960802"/>
              <a:gd name="connsiteX3" fmla="*/ 2149967 w 2149967"/>
              <a:gd name="connsiteY3" fmla="*/ 18461421 h 28960802"/>
              <a:gd name="connsiteX0" fmla="*/ 2106 w 2171870"/>
              <a:gd name="connsiteY0" fmla="*/ 28960802 h 28960802"/>
              <a:gd name="connsiteX1" fmla="*/ 0 w 2171870"/>
              <a:gd name="connsiteY1" fmla="*/ 0 h 28960802"/>
              <a:gd name="connsiteX2" fmla="*/ 2171045 w 2171870"/>
              <a:gd name="connsiteY2" fmla="*/ 0 h 28960802"/>
              <a:gd name="connsiteX3" fmla="*/ 2149967 w 2171870"/>
              <a:gd name="connsiteY3" fmla="*/ 18461421 h 28960802"/>
              <a:gd name="connsiteX0" fmla="*/ 2106 w 2182977"/>
              <a:gd name="connsiteY0" fmla="*/ 28960802 h 28960802"/>
              <a:gd name="connsiteX1" fmla="*/ 0 w 2182977"/>
              <a:gd name="connsiteY1" fmla="*/ 0 h 28960802"/>
              <a:gd name="connsiteX2" fmla="*/ 2171045 w 2182977"/>
              <a:gd name="connsiteY2" fmla="*/ 0 h 28960802"/>
              <a:gd name="connsiteX3" fmla="*/ 2182977 w 2182977"/>
              <a:gd name="connsiteY3" fmla="*/ 18649144 h 2896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2977" h="28960802">
                <a:moveTo>
                  <a:pt x="2106" y="28960802"/>
                </a:moveTo>
                <a:cubicBezTo>
                  <a:pt x="1404" y="22628494"/>
                  <a:pt x="702" y="6332308"/>
                  <a:pt x="0" y="0"/>
                </a:cubicBezTo>
                <a:lnTo>
                  <a:pt x="2171045" y="0"/>
                </a:lnTo>
                <a:cubicBezTo>
                  <a:pt x="2177530" y="7094848"/>
                  <a:pt x="2176492" y="11554296"/>
                  <a:pt x="2182977" y="18649144"/>
                </a:cubicBezTo>
              </a:path>
            </a:pathLst>
          </a:custGeom>
          <a:noFill/>
          <a:ln>
            <a:solidFill>
              <a:srgbClr val="1E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23" latinLnBrk="1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7D67EB-A46D-2C1D-9A2B-DF12DB218030}"/>
              </a:ext>
            </a:extLst>
          </p:cNvPr>
          <p:cNvSpPr txBox="1"/>
          <p:nvPr/>
        </p:nvSpPr>
        <p:spPr>
          <a:xfrm>
            <a:off x="7701279" y="1620982"/>
            <a:ext cx="730250" cy="391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23">
              <a:lnSpc>
                <a:spcPct val="120000"/>
              </a:lnSpc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49.6</a:t>
            </a:r>
          </a:p>
        </p:txBody>
      </p:sp>
    </p:spTree>
    <p:extLst>
      <p:ext uri="{BB962C8B-B14F-4D97-AF65-F5344CB8AC3E}">
        <p14:creationId xmlns:p14="http://schemas.microsoft.com/office/powerpoint/2010/main" val="35278152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59595024-EA1A-2F33-8CAA-A01BDABD0ECB}"/>
              </a:ext>
            </a:extLst>
          </p:cNvPr>
          <p:cNvSpPr/>
          <p:nvPr/>
        </p:nvSpPr>
        <p:spPr>
          <a:xfrm>
            <a:off x="2679690" y="1357108"/>
            <a:ext cx="731520" cy="731520"/>
          </a:xfrm>
          <a:prstGeom prst="rect">
            <a:avLst/>
          </a:prstGeom>
          <a:solidFill>
            <a:srgbClr val="1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1" b="1" dirty="0">
                <a:solidFill>
                  <a:schemeClr val="bg1"/>
                </a:solidFill>
                <a:ea typeface="맑은 고딕"/>
                <a:sym typeface="Noto Sans CJK KR Bold"/>
              </a:rPr>
              <a:t>Ⅷ</a:t>
            </a:r>
            <a:endParaRPr lang="ko-KR" altLang="en-US" sz="4400" b="1" dirty="0">
              <a:solidFill>
                <a:schemeClr val="bg1"/>
              </a:solidFill>
              <a:latin typeface="Arial" panose="020B0604020202020204" pitchFamily="34" charset="0"/>
              <a:ea typeface="맑은 고딕"/>
              <a:sym typeface="Noto Sans CJK KR Bold"/>
            </a:endParaRPr>
          </a:p>
        </p:txBody>
      </p:sp>
      <p:sp>
        <p:nvSpPr>
          <p:cNvPr id="4" name="전 세계에서 가장 낮은 출산율">
            <a:extLst>
              <a:ext uri="{FF2B5EF4-FFF2-40B4-BE49-F238E27FC236}">
                <a16:creationId xmlns:a16="http://schemas.microsoft.com/office/drawing/2014/main" id="{14A0EB72-7DE3-21A1-B810-DF3849098BD0}"/>
              </a:ext>
            </a:extLst>
          </p:cNvPr>
          <p:cNvSpPr txBox="1">
            <a:spLocks/>
          </p:cNvSpPr>
          <p:nvPr/>
        </p:nvSpPr>
        <p:spPr>
          <a:xfrm>
            <a:off x="3666031" y="1745832"/>
            <a:ext cx="4824826" cy="21468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rgbClr val="0B1C2E"/>
                </a:solidFill>
                <a:latin typeface="Noto Sans CJK KR Bold"/>
                <a:ea typeface="Noto Sans CJK KR Bold"/>
                <a:cs typeface="Noto Sans CJK KR Bold"/>
                <a:sym typeface="Noto Sans CJK KR Bold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4401" b="1" dirty="0">
                <a:solidFill>
                  <a:srgbClr val="0B1C2E"/>
                </a:solidFill>
                <a:ea typeface="맑은 고딕"/>
                <a:sym typeface="Noto Sans CJK KR Bold"/>
              </a:rPr>
              <a:t>부목사 사역</a:t>
            </a:r>
            <a:endParaRPr lang="ko-KR" altLang="en-US" sz="3600" b="1" dirty="0"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693049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개체 2">
            <a:extLst>
              <a:ext uri="{FF2B5EF4-FFF2-40B4-BE49-F238E27FC236}">
                <a16:creationId xmlns:a16="http://schemas.microsoft.com/office/drawing/2014/main" id="{348E2EC0-549D-BF4C-BD69-3280AA1F02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023265"/>
              </p:ext>
            </p:extLst>
          </p:nvPr>
        </p:nvGraphicFramePr>
        <p:xfrm>
          <a:off x="685800" y="1723333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oup 94">
            <a:extLst>
              <a:ext uri="{FF2B5EF4-FFF2-40B4-BE49-F238E27FC236}">
                <a16:creationId xmlns:a16="http://schemas.microsoft.com/office/drawing/2014/main" id="{F7D0756E-91AB-C31E-0A7A-62501E9C2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698424"/>
              </p:ext>
            </p:extLst>
          </p:nvPr>
        </p:nvGraphicFramePr>
        <p:xfrm>
          <a:off x="864274" y="5066511"/>
          <a:ext cx="8664110" cy="864426"/>
        </p:xfrm>
        <a:graphic>
          <a:graphicData uri="http://schemas.openxmlformats.org/drawingml/2006/table">
            <a:tbl>
              <a:tblPr/>
              <a:tblGrid>
                <a:gridCol w="1732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822">
                  <a:extLst>
                    <a:ext uri="{9D8B030D-6E8A-4147-A177-3AD203B41FA5}">
                      <a16:colId xmlns:a16="http://schemas.microsoft.com/office/drawing/2014/main" val="3888041843"/>
                    </a:ext>
                  </a:extLst>
                </a:gridCol>
                <a:gridCol w="1732822">
                  <a:extLst>
                    <a:ext uri="{9D8B030D-6E8A-4147-A177-3AD203B41FA5}">
                      <a16:colId xmlns:a16="http://schemas.microsoft.com/office/drawing/2014/main" val="3190774108"/>
                    </a:ext>
                  </a:extLst>
                </a:gridCol>
                <a:gridCol w="1732822">
                  <a:extLst>
                    <a:ext uri="{9D8B030D-6E8A-4147-A177-3AD203B41FA5}">
                      <a16:colId xmlns:a16="http://schemas.microsoft.com/office/drawing/2014/main" val="1223880507"/>
                    </a:ext>
                  </a:extLst>
                </a:gridCol>
                <a:gridCol w="1732822">
                  <a:extLst>
                    <a:ext uri="{9D8B030D-6E8A-4147-A177-3AD203B41FA5}">
                      <a16:colId xmlns:a16="http://schemas.microsoft.com/office/drawing/2014/main" val="325189396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기존 교회 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담임목사 부임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교회 개척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복지기관 사역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기독교 기관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사역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아직 계획이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없다</a:t>
                      </a:r>
                      <a: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/</a:t>
                      </a: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잘 모르겠다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09971" y="1791489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부목사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N=35,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93C393-FCBE-624C-3AB7-8C9A8BF76568}"/>
              </a:ext>
            </a:extLst>
          </p:cNvPr>
          <p:cNvSpPr txBox="1"/>
          <p:nvPr/>
        </p:nvSpPr>
        <p:spPr>
          <a:xfrm>
            <a:off x="623888" y="183597"/>
            <a:ext cx="4389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1.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향후 사역 진로 계획</a:t>
            </a:r>
          </a:p>
        </p:txBody>
      </p:sp>
    </p:spTree>
    <p:extLst>
      <p:ext uri="{BB962C8B-B14F-4D97-AF65-F5344CB8AC3E}">
        <p14:creationId xmlns:p14="http://schemas.microsoft.com/office/powerpoint/2010/main" val="35606086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D4164D8C-028B-C46C-DA53-83C4A11112E1}"/>
              </a:ext>
            </a:extLst>
          </p:cNvPr>
          <p:cNvGrpSpPr/>
          <p:nvPr/>
        </p:nvGrpSpPr>
        <p:grpSpPr>
          <a:xfrm>
            <a:off x="1432239" y="1770127"/>
            <a:ext cx="3580758" cy="3685250"/>
            <a:chOff x="1756999" y="5052916"/>
            <a:chExt cx="1566830" cy="1612550"/>
          </a:xfrm>
        </p:grpSpPr>
        <p:graphicFrame>
          <p:nvGraphicFramePr>
            <p:cNvPr id="5" name="차트 4">
              <a:extLst>
                <a:ext uri="{FF2B5EF4-FFF2-40B4-BE49-F238E27FC236}">
                  <a16:creationId xmlns:a16="http://schemas.microsoft.com/office/drawing/2014/main" id="{04FCB912-6E96-3370-CE22-F0D22C4BA44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92288640"/>
                </p:ext>
              </p:extLst>
            </p:nvPr>
          </p:nvGraphicFramePr>
          <p:xfrm>
            <a:off x="1756999" y="5052916"/>
            <a:ext cx="1566830" cy="1612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7BFCB71C-47BF-A953-5992-1EA13CCB20AD}"/>
                </a:ext>
              </a:extLst>
            </p:cNvPr>
            <p:cNvSpPr/>
            <p:nvPr/>
          </p:nvSpPr>
          <p:spPr>
            <a:xfrm>
              <a:off x="2151797" y="5474204"/>
              <a:ext cx="775220" cy="764105"/>
            </a:xfrm>
            <a:prstGeom prst="ellipse">
              <a:avLst/>
            </a:prstGeom>
            <a:noFill/>
            <a:ln w="127000" cap="flat" cmpd="sng" algn="ctr">
              <a:solidFill>
                <a:sysClr val="window" lastClr="FFFFFF">
                  <a:alpha val="4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23">
                <a:defRPr/>
              </a:pPr>
              <a:endParaRPr lang="ko-KR" altLang="en-US" b="1" ker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/>
              </a:endParaRP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A547CB2A-15D4-562E-4192-8FD6C5CD9AA6}"/>
              </a:ext>
            </a:extLst>
          </p:cNvPr>
          <p:cNvSpPr/>
          <p:nvPr/>
        </p:nvSpPr>
        <p:spPr>
          <a:xfrm>
            <a:off x="4561871" y="2170649"/>
            <a:ext cx="116410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상가 임대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33.3%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726FB74-28A1-7367-58CE-E743E8D32069}"/>
              </a:ext>
            </a:extLst>
          </p:cNvPr>
          <p:cNvSpPr/>
          <p:nvPr/>
        </p:nvSpPr>
        <p:spPr>
          <a:xfrm>
            <a:off x="1982699" y="5344315"/>
            <a:ext cx="223939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별도 건물 구입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/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임대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33.3%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BDDDD1F-E759-D9DA-09D4-70D76E5040AF}"/>
              </a:ext>
            </a:extLst>
          </p:cNvPr>
          <p:cNvSpPr/>
          <p:nvPr/>
        </p:nvSpPr>
        <p:spPr>
          <a:xfrm>
            <a:off x="719264" y="2231465"/>
            <a:ext cx="116410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공유 교회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33.3%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0316" y="1400795"/>
            <a:ext cx="308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(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개척 희망 부목사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,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 N=3, %)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F181C-57F1-3031-EF2E-DE588A8D241E}"/>
              </a:ext>
            </a:extLst>
          </p:cNvPr>
          <p:cNvSpPr txBox="1"/>
          <p:nvPr/>
        </p:nvSpPr>
        <p:spPr>
          <a:xfrm>
            <a:off x="623888" y="183597"/>
            <a:ext cx="4799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2. 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/>
              </a:rPr>
              <a:t>개척시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 희망 예배 처소</a:t>
            </a:r>
          </a:p>
        </p:txBody>
      </p:sp>
    </p:spTree>
    <p:extLst>
      <p:ext uri="{BB962C8B-B14F-4D97-AF65-F5344CB8AC3E}">
        <p14:creationId xmlns:p14="http://schemas.microsoft.com/office/powerpoint/2010/main" val="10289163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14E01E-7F72-D101-B28C-2C11C491A89B}"/>
              </a:ext>
            </a:extLst>
          </p:cNvPr>
          <p:cNvSpPr txBox="1"/>
          <p:nvPr/>
        </p:nvSpPr>
        <p:spPr>
          <a:xfrm>
            <a:off x="4282044" y="2659559"/>
            <a:ext cx="3627917" cy="769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1" b="1" dirty="0">
                <a:solidFill>
                  <a:srgbClr val="0B1C2E"/>
                </a:solidFill>
                <a:ea typeface="맑은 고딕"/>
                <a:sym typeface="Noto Sans CJK KR Bold"/>
              </a:rPr>
              <a:t>[</a:t>
            </a:r>
            <a:r>
              <a:rPr lang="ko-KR" altLang="en-US" sz="4401" b="1" dirty="0">
                <a:solidFill>
                  <a:srgbClr val="0B1C2E"/>
                </a:solidFill>
                <a:ea typeface="맑은 고딕"/>
                <a:sym typeface="Noto Sans CJK KR Bold"/>
              </a:rPr>
              <a:t>요약 및 결론</a:t>
            </a:r>
            <a:r>
              <a:rPr lang="en-US" altLang="ko-KR" sz="4401" b="1" dirty="0">
                <a:solidFill>
                  <a:srgbClr val="0B1C2E"/>
                </a:solidFill>
                <a:ea typeface="맑은 고딕"/>
                <a:sym typeface="Noto Sans CJK KR Bold"/>
              </a:rPr>
              <a:t>]</a:t>
            </a:r>
            <a:endParaRPr lang="ko-KR" altLang="en-US" sz="4401" b="1" dirty="0">
              <a:solidFill>
                <a:srgbClr val="0B1C2E"/>
              </a:solidFill>
              <a:ea typeface="맑은 고딕"/>
              <a:sym typeface="Noto Sans CJK KR Bold"/>
            </a:endParaRPr>
          </a:p>
        </p:txBody>
      </p:sp>
    </p:spTree>
    <p:extLst>
      <p:ext uri="{BB962C8B-B14F-4D97-AF65-F5344CB8AC3E}">
        <p14:creationId xmlns:p14="http://schemas.microsoft.com/office/powerpoint/2010/main" val="39184486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DF181C-57F1-3031-EF2E-DE588A8D241E}"/>
              </a:ext>
            </a:extLst>
          </p:cNvPr>
          <p:cNvSpPr txBox="1"/>
          <p:nvPr/>
        </p:nvSpPr>
        <p:spPr>
          <a:xfrm>
            <a:off x="623888" y="18359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요약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70C990-C3AC-7E94-207A-AA3FAA9436E3}"/>
              </a:ext>
            </a:extLst>
          </p:cNvPr>
          <p:cNvSpPr txBox="1"/>
          <p:nvPr/>
        </p:nvSpPr>
        <p:spPr>
          <a:xfrm>
            <a:off x="975667" y="1017852"/>
            <a:ext cx="10899559" cy="8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en-US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동부연회는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강원도 지역을 관할하는 성인 출석 인원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30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명 이하 교회가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59.3%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나 차지하는 소형 교회가 많은 연회로서 이번 조사에서는 </a:t>
            </a:r>
            <a:r>
              <a:rPr lang="ko-KR" altLang="ko-KR" sz="16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미자립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교회가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40.2%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로 조사되었는데 미자립교회의 목회자와 장로는 대부분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(78.9%)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 언제 자립할지 기약이 없다고 하였다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endParaRPr lang="ko-KR" altLang="ko-KR" sz="16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087243E-0834-1C29-FCFA-49297F387EE1}"/>
              </a:ext>
            </a:extLst>
          </p:cNvPr>
          <p:cNvSpPr/>
          <p:nvPr/>
        </p:nvSpPr>
        <p:spPr>
          <a:xfrm>
            <a:off x="559294" y="1093536"/>
            <a:ext cx="416374" cy="4172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89F8BE2-A4E2-E892-C177-BBAB08BE5B94}"/>
              </a:ext>
            </a:extLst>
          </p:cNvPr>
          <p:cNvSpPr/>
          <p:nvPr/>
        </p:nvSpPr>
        <p:spPr>
          <a:xfrm>
            <a:off x="559294" y="2066997"/>
            <a:ext cx="416374" cy="4172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E3734C-9449-357D-D91E-590AD10D79E4}"/>
              </a:ext>
            </a:extLst>
          </p:cNvPr>
          <p:cNvSpPr txBox="1"/>
          <p:nvPr/>
        </p:nvSpPr>
        <p:spPr>
          <a:xfrm>
            <a:off x="975666" y="1995973"/>
            <a:ext cx="10804999" cy="8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그러함에도 불구하고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79.9%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의 목회자들의 소명의식은 흔들림이 없이 목회에 임하고 있으며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44%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의 연회 지도자들은 교회 성장에 대한 기대를 아직 거두지 않고 있다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현재 목회에 만족한다는 비율이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59.4%,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만족 못한다는 비율이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12.9%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로 어려운 환경 속에서도 소명감을 가지고 목회하고 있다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ko-KR" altLang="ko-KR" sz="16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A11443-E7F5-7894-8D37-E501BDFFE5C5}"/>
              </a:ext>
            </a:extLst>
          </p:cNvPr>
          <p:cNvSpPr/>
          <p:nvPr/>
        </p:nvSpPr>
        <p:spPr>
          <a:xfrm>
            <a:off x="559293" y="3047240"/>
            <a:ext cx="416374" cy="4172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5BD4C8-091C-D665-C8A9-C7181195EA24}"/>
              </a:ext>
            </a:extLst>
          </p:cNvPr>
          <p:cNvSpPr txBox="1"/>
          <p:nvPr/>
        </p:nvSpPr>
        <p:spPr>
          <a:xfrm>
            <a:off x="988543" y="3047240"/>
            <a:ext cx="10792122" cy="1125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목회자 사례비를 받지 못하는 교회가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21.5%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나 되고 월 사례비가 전체 평균이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183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만원 밖에 되지 않을 정도로 경제적으로는 열악한 환경에 놓여 있다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미자립교회는 더 열악해서 월 평균 사례비 평균이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41.3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만원에 불과하였다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그래서 </a:t>
            </a:r>
            <a:r>
              <a:rPr lang="ko-KR" altLang="ko-KR" sz="16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미자립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교회 목회자들은 이중직을 수행하거나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(34.3%)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배우자가 경제 생활을 하면서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(47.8%)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부족한 사례비를 메꾸고 있는 실정이다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endParaRPr lang="ko-KR" altLang="ko-KR" sz="16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D7D8C73-6689-A84F-7321-CF31EEB8AEBB}"/>
              </a:ext>
            </a:extLst>
          </p:cNvPr>
          <p:cNvSpPr/>
          <p:nvPr/>
        </p:nvSpPr>
        <p:spPr>
          <a:xfrm>
            <a:off x="559293" y="4345865"/>
            <a:ext cx="416374" cy="4172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53E782-94BF-619D-732B-633D3F8AB8E0}"/>
              </a:ext>
            </a:extLst>
          </p:cNvPr>
          <p:cNvSpPr txBox="1"/>
          <p:nvPr/>
        </p:nvSpPr>
        <p:spPr>
          <a:xfrm>
            <a:off x="988542" y="4340837"/>
            <a:ext cx="107921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목회자의 열악한 경제 환경은 목회에 부정적 영향을 미치는 것으로 보인다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목회자가 목회에 전념하게 하기 위해 필요한 것이 무엇인지 묻는 질문에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66.4%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가 적정 생활비를 응답할 정도로 경제적 안정을 바라는 것이다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endParaRPr lang="ko-KR" altLang="en-US" sz="16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ACFEE74-2473-7149-A837-8C80730060C9}"/>
              </a:ext>
            </a:extLst>
          </p:cNvPr>
          <p:cNvSpPr/>
          <p:nvPr/>
        </p:nvSpPr>
        <p:spPr>
          <a:xfrm>
            <a:off x="559293" y="5136424"/>
            <a:ext cx="416374" cy="4172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EA7345-303D-2AE7-0366-A286B6F0ADEA}"/>
              </a:ext>
            </a:extLst>
          </p:cNvPr>
          <p:cNvSpPr txBox="1"/>
          <p:nvPr/>
        </p:nvSpPr>
        <p:spPr>
          <a:xfrm>
            <a:off x="979665" y="5136424"/>
            <a:ext cx="10623449" cy="1125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미자립교회 목회자 생활비에 대해서는 연회 지도자들 가운데 목회자 본인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배우자가 책임져야 한다는 의견이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39.7%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나 되지만 연회나 </a:t>
            </a:r>
            <a:r>
              <a:rPr lang="ko-KR" altLang="ko-KR" sz="16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감리회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본부가 책임져야 한다는 의견이 각각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47.3%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와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62.9%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나 되었다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특히 미자립교회 지도자들은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63.2%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가 본부의 책임을 강조하고 있으며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51.6%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가 연회의 책임을 강조하고 있어서 목회자 생활비에 대한 대책을 개교회에 맡기지 말고 연대 책임을 져야 한다는 여론이 높았다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ko-KR" altLang="ko-KR" sz="16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554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DF181C-57F1-3031-EF2E-DE588A8D241E}"/>
              </a:ext>
            </a:extLst>
          </p:cNvPr>
          <p:cNvSpPr txBox="1"/>
          <p:nvPr/>
        </p:nvSpPr>
        <p:spPr>
          <a:xfrm>
            <a:off x="623888" y="18359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요약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70C990-C3AC-7E94-207A-AA3FAA9436E3}"/>
              </a:ext>
            </a:extLst>
          </p:cNvPr>
          <p:cNvSpPr txBox="1"/>
          <p:nvPr/>
        </p:nvSpPr>
        <p:spPr>
          <a:xfrm>
            <a:off x="975667" y="1017852"/>
            <a:ext cx="10899559" cy="86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현재 미자립교회에 대해 </a:t>
            </a:r>
            <a:r>
              <a:rPr lang="ko-KR" altLang="ko-KR" sz="1600" dirty="0" err="1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지방회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 차원에서는 평균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20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만원의 지원금이 나가는데 연회 차원에서 생활비 지원을 하는 것에 대해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76.6%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나 찬성하고 있었다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연회 지원을 찬성하는 지도자들은 연회에서 지원하는 적정한 금액에 대해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50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만원을 응답한 경우가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35.9%,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그 이상을 응답한 경우가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47.7%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로 평균은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 66.6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만원으로 나타났다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ko-KR" altLang="ko-KR" sz="14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087243E-0834-1C29-FCFA-49297F387EE1}"/>
              </a:ext>
            </a:extLst>
          </p:cNvPr>
          <p:cNvSpPr/>
          <p:nvPr/>
        </p:nvSpPr>
        <p:spPr>
          <a:xfrm>
            <a:off x="559294" y="1093536"/>
            <a:ext cx="416374" cy="4172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6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89F8BE2-A4E2-E892-C177-BBAB08BE5B94}"/>
              </a:ext>
            </a:extLst>
          </p:cNvPr>
          <p:cNvSpPr/>
          <p:nvPr/>
        </p:nvSpPr>
        <p:spPr>
          <a:xfrm>
            <a:off x="559294" y="2129143"/>
            <a:ext cx="416374" cy="4172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E3734C-9449-357D-D91E-590AD10D79E4}"/>
              </a:ext>
            </a:extLst>
          </p:cNvPr>
          <p:cNvSpPr txBox="1"/>
          <p:nvPr/>
        </p:nvSpPr>
        <p:spPr>
          <a:xfrm>
            <a:off x="975666" y="2058119"/>
            <a:ext cx="10804999" cy="605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연회에서 미자립교회 목회자 생활비를 지원하는 재원을 마련하려면 교회가 내는 연회 부담금을 추가 부담해야 하는데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이 문제에 대해 찬성이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59.5%,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반대가 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36.6%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로 찬성하는 비율이 더 높았다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ko-KR" altLang="ko-KR" sz="14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A11443-E7F5-7894-8D37-E501BDFFE5C5}"/>
              </a:ext>
            </a:extLst>
          </p:cNvPr>
          <p:cNvSpPr/>
          <p:nvPr/>
        </p:nvSpPr>
        <p:spPr>
          <a:xfrm>
            <a:off x="559293" y="3047240"/>
            <a:ext cx="416374" cy="4172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8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5BD4C8-091C-D665-C8A9-C7181195EA24}"/>
              </a:ext>
            </a:extLst>
          </p:cNvPr>
          <p:cNvSpPr txBox="1"/>
          <p:nvPr/>
        </p:nvSpPr>
        <p:spPr>
          <a:xfrm>
            <a:off x="988543" y="3047240"/>
            <a:ext cx="10792122" cy="8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추가 부담을 찬성하는 연회 지도자들은 현행 연회 부담금을 경상예산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1.0%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에서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1.2%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로 올리는데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41.1%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가 찬성하고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1.5%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로 올리는 것에는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31.2%, 2.0%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에는 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24.9%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가 찬성하였다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전체 평균은 연회 부담금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1.5%</a:t>
            </a:r>
            <a:r>
              <a:rPr lang="ko-KR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로 올리는 것을 찬성하는 것으로 나타났다</a:t>
            </a:r>
            <a:r>
              <a:rPr lang="en-US" altLang="ko-KR" sz="16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ko-KR" altLang="ko-KR" sz="14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D7D8C73-6689-A84F-7321-CF31EEB8AEBB}"/>
              </a:ext>
            </a:extLst>
          </p:cNvPr>
          <p:cNvSpPr/>
          <p:nvPr/>
        </p:nvSpPr>
        <p:spPr>
          <a:xfrm>
            <a:off x="559293" y="4115044"/>
            <a:ext cx="416374" cy="4172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9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53E782-94BF-619D-732B-633D3F8AB8E0}"/>
              </a:ext>
            </a:extLst>
          </p:cNvPr>
          <p:cNvSpPr txBox="1"/>
          <p:nvPr/>
        </p:nvSpPr>
        <p:spPr>
          <a:xfrm>
            <a:off x="988542" y="4110016"/>
            <a:ext cx="10792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연회의 목회자들은 은퇴 후에도 경제적 어려움을 가장 걱정하고 있으며 </a:t>
            </a:r>
            <a:r>
              <a:rPr lang="ko-KR" altLang="ko-KR" sz="1600" dirty="0" err="1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은급금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 고갈에 대비해서 은급금을 올리지 말고 현재대로 유지하자는 의견이 절반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(50.7%)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이었으며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은급기금 감소를 대비해서 교회의 은급부담금을 모든 교회가 올리는 것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(30.9%)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보다 큰 교회가 더 내야 한다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(46.1%)</a:t>
            </a:r>
            <a:r>
              <a:rPr lang="ko-KR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는 의견이 더 많았다</a:t>
            </a:r>
            <a:r>
              <a:rPr lang="en-US" altLang="ko-KR" sz="16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. 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855804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DF181C-57F1-3031-EF2E-DE588A8D241E}"/>
              </a:ext>
            </a:extLst>
          </p:cNvPr>
          <p:cNvSpPr txBox="1"/>
          <p:nvPr/>
        </p:nvSpPr>
        <p:spPr>
          <a:xfrm>
            <a:off x="623888" y="18359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결론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70C990-C3AC-7E94-207A-AA3FAA9436E3}"/>
              </a:ext>
            </a:extLst>
          </p:cNvPr>
          <p:cNvSpPr txBox="1"/>
          <p:nvPr/>
        </p:nvSpPr>
        <p:spPr>
          <a:xfrm>
            <a:off x="881104" y="1328689"/>
            <a:ext cx="10899559" cy="373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ko-KR" sz="18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감리교회는 공교회로서의 의식 특히 미자립교회와의 연대 의식이 있어야 한다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endParaRPr lang="ko-KR" altLang="ko-KR" sz="14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078531-7F5F-1894-C698-EEE533F24013}"/>
              </a:ext>
            </a:extLst>
          </p:cNvPr>
          <p:cNvSpPr txBox="1"/>
          <p:nvPr/>
        </p:nvSpPr>
        <p:spPr>
          <a:xfrm>
            <a:off x="479394" y="126950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98130-FFA2-035F-B9F4-B57B5A7523A7}"/>
              </a:ext>
            </a:extLst>
          </p:cNvPr>
          <p:cNvSpPr txBox="1"/>
          <p:nvPr/>
        </p:nvSpPr>
        <p:spPr>
          <a:xfrm>
            <a:off x="881104" y="2232307"/>
            <a:ext cx="10899559" cy="373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en-US" sz="18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연대의 실천은 목회의 열정을 놓지 않고 있는 미자립교회 목회자의 생활 안정을 위한 지원이 필수적이다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ko-KR" altLang="ko-KR" sz="14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E4D4A-E16C-CB45-63A9-893C82B672FC}"/>
              </a:ext>
            </a:extLst>
          </p:cNvPr>
          <p:cNvSpPr txBox="1"/>
          <p:nvPr/>
        </p:nvSpPr>
        <p:spPr>
          <a:xfrm>
            <a:off x="479394" y="217312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②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FE12E-270C-50D7-B5AC-55AB19E04AAB}"/>
              </a:ext>
            </a:extLst>
          </p:cNvPr>
          <p:cNvSpPr txBox="1"/>
          <p:nvPr/>
        </p:nvSpPr>
        <p:spPr>
          <a:xfrm>
            <a:off x="881104" y="3137001"/>
            <a:ext cx="10899559" cy="669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en-US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미자립교회 목회자 생활비 마련을 위해 연회 부담금을 인상하는 것은 불가피한데</a:t>
            </a:r>
            <a:r>
              <a:rPr lang="en-US" altLang="ko-KR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현행 경상예산의 </a:t>
            </a:r>
            <a:r>
              <a:rPr lang="en-US" altLang="ko-KR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1.0%</a:t>
            </a:r>
            <a:r>
              <a:rPr lang="ko-KR" altLang="en-US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을 교회가 연회 부담금으로 내는 것을 </a:t>
            </a:r>
            <a:r>
              <a:rPr lang="en-US" altLang="ko-KR" dirty="0">
                <a:ea typeface="맑은 고딕" panose="020B0503020000020004" pitchFamily="50" charset="-127"/>
                <a:cs typeface="Arial" panose="020B0604020202020204" pitchFamily="34" charset="0"/>
              </a:rPr>
              <a:t>1.5%</a:t>
            </a:r>
            <a:r>
              <a:rPr lang="ko-KR" altLang="en-US" dirty="0">
                <a:ea typeface="맑은 고딕" panose="020B0503020000020004" pitchFamily="50" charset="-127"/>
                <a:cs typeface="Arial" panose="020B0604020202020204" pitchFamily="34" charset="0"/>
              </a:rPr>
              <a:t>로 인상하는 것이 적절해 보인다</a:t>
            </a:r>
            <a:r>
              <a:rPr lang="en-US" altLang="ko-KR" dirty="0"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endParaRPr lang="ko-KR" altLang="ko-KR" sz="14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08ACBB-C7A1-9719-8CC1-2D3357E29D7F}"/>
              </a:ext>
            </a:extLst>
          </p:cNvPr>
          <p:cNvSpPr txBox="1"/>
          <p:nvPr/>
        </p:nvSpPr>
        <p:spPr>
          <a:xfrm>
            <a:off x="479394" y="307781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③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93A089-E801-D18A-AB08-2D6D60F992C3}"/>
              </a:ext>
            </a:extLst>
          </p:cNvPr>
          <p:cNvSpPr txBox="1"/>
          <p:nvPr/>
        </p:nvSpPr>
        <p:spPr>
          <a:xfrm>
            <a:off x="881104" y="4252387"/>
            <a:ext cx="10899559" cy="966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en-US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교회 사례비가 절대적으로 부족한 상황에서 </a:t>
            </a:r>
            <a:r>
              <a:rPr lang="ko-KR" altLang="ko-KR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 목회자 이중직은 피할 수 없는 현실이다</a:t>
            </a:r>
            <a:r>
              <a:rPr lang="en-US" altLang="ko-KR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r>
              <a:rPr lang="ko-KR" altLang="ko-KR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이를 위해 이중직에 대한 </a:t>
            </a:r>
            <a:r>
              <a:rPr lang="ko-KR" altLang="ko-KR" dirty="0" err="1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교회법적인</a:t>
            </a:r>
            <a:r>
              <a:rPr lang="ko-KR" altLang="ko-KR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 문제를 해결해야 한다</a:t>
            </a:r>
            <a:r>
              <a:rPr lang="en-US" altLang="ko-KR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r>
              <a:rPr lang="ko-KR" altLang="en-US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연회에서 </a:t>
            </a:r>
            <a:r>
              <a:rPr lang="ko-KR" altLang="ko-KR" dirty="0" err="1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이중직</a:t>
            </a:r>
            <a:r>
              <a:rPr lang="ko-KR" altLang="ko-KR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 문제에 적극적으로 대응한다면 목회자에게 적합한 이중직을 개발하거나 소개하는 채널을 만드는 것도 고려할 수 있다</a:t>
            </a:r>
            <a:r>
              <a:rPr lang="en-US" altLang="ko-KR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ko-KR" altLang="ko-KR" sz="14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909972-779A-92E5-F594-A10D7727BC77}"/>
              </a:ext>
            </a:extLst>
          </p:cNvPr>
          <p:cNvSpPr txBox="1"/>
          <p:nvPr/>
        </p:nvSpPr>
        <p:spPr>
          <a:xfrm>
            <a:off x="479394" y="419320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④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C77BBB-18D5-F76D-F449-54BE81A1DA37}"/>
              </a:ext>
            </a:extLst>
          </p:cNvPr>
          <p:cNvSpPr txBox="1"/>
          <p:nvPr/>
        </p:nvSpPr>
        <p:spPr>
          <a:xfrm>
            <a:off x="881104" y="5529311"/>
            <a:ext cx="10899559" cy="966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ko-KR" sz="18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목회자 배우자가 경제 생활을 하는 것에 장로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 3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명 가운데 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1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명이 반대한다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r>
              <a:rPr lang="ko-KR" altLang="ko-KR" sz="18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목회자 배우자의 경제 활동은 부족한 사례비를 보충하는 차원에서 그리고 여성의 사회적 진출이라는 차원에서 교회 지도자들의 인식을 바꿀 필요가 있다</a:t>
            </a:r>
            <a:r>
              <a:rPr lang="en-US" altLang="ko-KR" sz="1800" dirty="0">
                <a:effectLst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endParaRPr lang="ko-KR" altLang="ko-KR" sz="14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1B47B4-CBBE-4138-CD64-0E0D0F9797A9}"/>
              </a:ext>
            </a:extLst>
          </p:cNvPr>
          <p:cNvSpPr txBox="1"/>
          <p:nvPr/>
        </p:nvSpPr>
        <p:spPr>
          <a:xfrm>
            <a:off x="479394" y="547012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⑤</a:t>
            </a:r>
          </a:p>
        </p:txBody>
      </p:sp>
    </p:spTree>
    <p:extLst>
      <p:ext uri="{BB962C8B-B14F-4D97-AF65-F5344CB8AC3E}">
        <p14:creationId xmlns:p14="http://schemas.microsoft.com/office/powerpoint/2010/main" val="179253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448D60-2FB3-A641-9353-06A086DA603D}"/>
              </a:ext>
            </a:extLst>
          </p:cNvPr>
          <p:cNvSpPr txBox="1"/>
          <p:nvPr/>
        </p:nvSpPr>
        <p:spPr>
          <a:xfrm>
            <a:off x="935173" y="78630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1)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현장 예배 회복률</a:t>
            </a:r>
          </a:p>
        </p:txBody>
      </p:sp>
      <p:graphicFrame>
        <p:nvGraphicFramePr>
          <p:cNvPr id="5" name="개체 2">
            <a:extLst>
              <a:ext uri="{FF2B5EF4-FFF2-40B4-BE49-F238E27FC236}">
                <a16:creationId xmlns:a16="http://schemas.microsoft.com/office/drawing/2014/main" id="{246D2501-2019-7148-3ADE-DC6B01BFD8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802443"/>
              </p:ext>
            </p:extLst>
          </p:nvPr>
        </p:nvGraphicFramePr>
        <p:xfrm>
          <a:off x="1158708" y="1678309"/>
          <a:ext cx="8537742" cy="17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oup 94">
            <a:extLst>
              <a:ext uri="{FF2B5EF4-FFF2-40B4-BE49-F238E27FC236}">
                <a16:creationId xmlns:a16="http://schemas.microsoft.com/office/drawing/2014/main" id="{8A3BBE37-E208-4847-A7DB-BEEDDC4B3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626558"/>
              </p:ext>
            </p:extLst>
          </p:nvPr>
        </p:nvGraphicFramePr>
        <p:xfrm>
          <a:off x="1337182" y="3396588"/>
          <a:ext cx="8235444" cy="624078"/>
        </p:xfrm>
        <a:graphic>
          <a:graphicData uri="http://schemas.openxmlformats.org/drawingml/2006/table">
            <a:tbl>
              <a:tblPr/>
              <a:tblGrid>
                <a:gridCol w="1176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492">
                  <a:extLst>
                    <a:ext uri="{9D8B030D-6E8A-4147-A177-3AD203B41FA5}">
                      <a16:colId xmlns:a16="http://schemas.microsoft.com/office/drawing/2014/main" val="4093915588"/>
                    </a:ext>
                  </a:extLst>
                </a:gridCol>
                <a:gridCol w="1176492">
                  <a:extLst>
                    <a:ext uri="{9D8B030D-6E8A-4147-A177-3AD203B41FA5}">
                      <a16:colId xmlns:a16="http://schemas.microsoft.com/office/drawing/2014/main" val="294060954"/>
                    </a:ext>
                  </a:extLst>
                </a:gridCol>
                <a:gridCol w="1176492">
                  <a:extLst>
                    <a:ext uri="{9D8B030D-6E8A-4147-A177-3AD203B41FA5}">
                      <a16:colId xmlns:a16="http://schemas.microsoft.com/office/drawing/2014/main" val="2468843287"/>
                    </a:ext>
                  </a:extLst>
                </a:gridCol>
                <a:gridCol w="1176492">
                  <a:extLst>
                    <a:ext uri="{9D8B030D-6E8A-4147-A177-3AD203B41FA5}">
                      <a16:colId xmlns:a16="http://schemas.microsoft.com/office/drawing/2014/main" val="3190774108"/>
                    </a:ext>
                  </a:extLst>
                </a:gridCol>
                <a:gridCol w="1176492">
                  <a:extLst>
                    <a:ext uri="{9D8B030D-6E8A-4147-A177-3AD203B41FA5}">
                      <a16:colId xmlns:a16="http://schemas.microsoft.com/office/drawing/2014/main" val="1223880507"/>
                    </a:ext>
                  </a:extLst>
                </a:gridCol>
                <a:gridCol w="1176492">
                  <a:extLst>
                    <a:ext uri="{9D8B030D-6E8A-4147-A177-3AD203B41FA5}">
                      <a16:colId xmlns:a16="http://schemas.microsoft.com/office/drawing/2014/main" val="325189396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50% </a:t>
                      </a:r>
                      <a:r>
                        <a:rPr kumimoji="1" lang="ko-KR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미만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20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50-69%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20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70-79%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80-89%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20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90-99%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20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100%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101% </a:t>
                      </a: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이상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모서리가 둥근 직사각형 26">
            <a:extLst>
              <a:ext uri="{FF2B5EF4-FFF2-40B4-BE49-F238E27FC236}">
                <a16:creationId xmlns:a16="http://schemas.microsoft.com/office/drawing/2014/main" id="{D7E0F75C-66F2-6020-A89C-8E4656994333}"/>
              </a:ext>
            </a:extLst>
          </p:cNvPr>
          <p:cNvSpPr/>
          <p:nvPr/>
        </p:nvSpPr>
        <p:spPr>
          <a:xfrm>
            <a:off x="1491230" y="1540421"/>
            <a:ext cx="2256154" cy="39647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23"/>
            <a:r>
              <a:rPr lang="ko-KR" altLang="en-US" b="1" kern="0" dirty="0">
                <a:solidFill>
                  <a:srgbClr val="0066FF"/>
                </a:solidFill>
                <a:latin typeface="맑은 고딕"/>
                <a:ea typeface="맑은 고딕" panose="020B0503020000020004" pitchFamily="50" charset="-127"/>
              </a:rPr>
              <a:t>평균</a:t>
            </a:r>
            <a:r>
              <a:rPr lang="en-US" altLang="ko-KR" b="1" kern="0" dirty="0">
                <a:solidFill>
                  <a:srgbClr val="0066FF"/>
                </a:solidFill>
                <a:latin typeface="맑은 고딕"/>
                <a:ea typeface="맑은 고딕" panose="020B0503020000020004" pitchFamily="50" charset="-127"/>
              </a:rPr>
              <a:t>(%)</a:t>
            </a:r>
            <a:r>
              <a:rPr lang="ko-KR" altLang="en-US" b="1" kern="0" dirty="0">
                <a:solidFill>
                  <a:srgbClr val="0066FF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b="1" kern="0" dirty="0">
                <a:solidFill>
                  <a:srgbClr val="0066FF"/>
                </a:solidFill>
                <a:latin typeface="맑은 고딕"/>
                <a:ea typeface="맑은 고딕" panose="020B0503020000020004" pitchFamily="50" charset="-127"/>
              </a:rPr>
              <a:t>: 88.9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4E02CF23-81AC-2D9C-2B8A-E4B9078CFE26}"/>
              </a:ext>
            </a:extLst>
          </p:cNvPr>
          <p:cNvSpPr/>
          <p:nvPr/>
        </p:nvSpPr>
        <p:spPr>
          <a:xfrm>
            <a:off x="623888" y="1522093"/>
            <a:ext cx="622570" cy="213617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200" b="1" kern="0" dirty="0">
                <a:solidFill>
                  <a:schemeClr val="bg1"/>
                </a:solidFill>
                <a:latin typeface="맑은 고딕"/>
                <a:ea typeface="맑은 고딕" panose="020B0503020000020004" pitchFamily="50" charset="-127"/>
              </a:rPr>
              <a:t>장년</a:t>
            </a:r>
            <a:endParaRPr lang="en-US" altLang="ko-KR" sz="1200" b="1" kern="0" dirty="0">
              <a:solidFill>
                <a:schemeClr val="bg1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aphicFrame>
        <p:nvGraphicFramePr>
          <p:cNvPr id="9" name="개체 2">
            <a:extLst>
              <a:ext uri="{FF2B5EF4-FFF2-40B4-BE49-F238E27FC236}">
                <a16:creationId xmlns:a16="http://schemas.microsoft.com/office/drawing/2014/main" id="{71599A92-9EC0-8C86-2A1A-080E9B391F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934941"/>
              </p:ext>
            </p:extLst>
          </p:nvPr>
        </p:nvGraphicFramePr>
        <p:xfrm>
          <a:off x="1158708" y="4221198"/>
          <a:ext cx="8537742" cy="17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모서리가 둥근 직사각형 26">
            <a:extLst>
              <a:ext uri="{FF2B5EF4-FFF2-40B4-BE49-F238E27FC236}">
                <a16:creationId xmlns:a16="http://schemas.microsoft.com/office/drawing/2014/main" id="{6240596F-B323-1875-AFBF-8DD89D708029}"/>
              </a:ext>
            </a:extLst>
          </p:cNvPr>
          <p:cNvSpPr/>
          <p:nvPr/>
        </p:nvSpPr>
        <p:spPr>
          <a:xfrm>
            <a:off x="1491230" y="4052539"/>
            <a:ext cx="2256154" cy="39647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23"/>
            <a:r>
              <a:rPr lang="ko-KR" altLang="en-US" b="1" kern="0" dirty="0">
                <a:solidFill>
                  <a:srgbClr val="0066FF"/>
                </a:solidFill>
                <a:latin typeface="맑은 고딕"/>
                <a:ea typeface="맑은 고딕" panose="020B0503020000020004" pitchFamily="50" charset="-127"/>
              </a:rPr>
              <a:t>평균</a:t>
            </a:r>
            <a:r>
              <a:rPr lang="en-US" altLang="ko-KR" b="1" kern="0" dirty="0">
                <a:solidFill>
                  <a:srgbClr val="0066FF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b="1" kern="0" dirty="0">
                <a:solidFill>
                  <a:srgbClr val="0066FF"/>
                </a:solidFill>
                <a:latin typeface="맑은 고딕"/>
                <a:ea typeface="맑은 고딕" panose="020B0503020000020004" pitchFamily="50" charset="-127"/>
              </a:rPr>
              <a:t>명</a:t>
            </a:r>
            <a:r>
              <a:rPr lang="en-US" altLang="ko-KR" b="1" kern="0" dirty="0">
                <a:solidFill>
                  <a:srgbClr val="0066FF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r>
              <a:rPr lang="ko-KR" altLang="en-US" b="1" kern="0" dirty="0">
                <a:solidFill>
                  <a:srgbClr val="0066FF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b="1" kern="0" dirty="0">
                <a:solidFill>
                  <a:srgbClr val="0066FF"/>
                </a:solidFill>
                <a:latin typeface="맑은 고딕"/>
                <a:ea typeface="맑은 고딕" panose="020B0503020000020004" pitchFamily="50" charset="-127"/>
              </a:rPr>
              <a:t>: 86.1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BE4D82D3-F33E-231C-C8E7-C401313EBF3A}"/>
              </a:ext>
            </a:extLst>
          </p:cNvPr>
          <p:cNvSpPr/>
          <p:nvPr/>
        </p:nvSpPr>
        <p:spPr>
          <a:xfrm>
            <a:off x="586099" y="3995587"/>
            <a:ext cx="622570" cy="213617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200" b="1" kern="0" dirty="0">
                <a:solidFill>
                  <a:schemeClr val="bg1"/>
                </a:solidFill>
                <a:latin typeface="맑은 고딕"/>
                <a:ea typeface="맑은 고딕" panose="020B0503020000020004" pitchFamily="50" charset="-127"/>
              </a:rPr>
              <a:t>교회</a:t>
            </a:r>
            <a:endParaRPr lang="en-US" altLang="ko-KR" sz="1200" b="1" kern="0" dirty="0">
              <a:solidFill>
                <a:schemeClr val="bg1"/>
              </a:solidFill>
              <a:latin typeface="맑은 고딕"/>
              <a:ea typeface="맑은 고딕" panose="020B0503020000020004" pitchFamily="50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200" b="1" kern="0" dirty="0">
                <a:solidFill>
                  <a:schemeClr val="bg1"/>
                </a:solidFill>
                <a:latin typeface="맑은 고딕"/>
                <a:ea typeface="맑은 고딕" panose="020B0503020000020004" pitchFamily="50" charset="-127"/>
              </a:rPr>
              <a:t>학교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3228F2-3021-8735-B71C-A553693092EA}"/>
              </a:ext>
            </a:extLst>
          </p:cNvPr>
          <p:cNvSpPr txBox="1"/>
          <p:nvPr/>
        </p:nvSpPr>
        <p:spPr>
          <a:xfrm>
            <a:off x="7090853" y="1522093"/>
            <a:ext cx="24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 err="1"/>
              <a:t>담임목회자</a:t>
            </a:r>
            <a:r>
              <a:rPr lang="en-US" altLang="ko-KR" dirty="0"/>
              <a:t>, N=210, %)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257316-4999-B73F-C150-9083545FA6B1}"/>
              </a:ext>
            </a:extLst>
          </p:cNvPr>
          <p:cNvSpPr txBox="1"/>
          <p:nvPr/>
        </p:nvSpPr>
        <p:spPr>
          <a:xfrm>
            <a:off x="5723888" y="4040367"/>
            <a:ext cx="397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교회학교 있는 담임목회자</a:t>
            </a:r>
            <a:r>
              <a:rPr lang="en-US" altLang="ko-KR" dirty="0"/>
              <a:t>, N=108, %)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997C1B-51DF-CB1D-814B-51604C240A9F}"/>
              </a:ext>
            </a:extLst>
          </p:cNvPr>
          <p:cNvSpPr txBox="1"/>
          <p:nvPr/>
        </p:nvSpPr>
        <p:spPr>
          <a:xfrm>
            <a:off x="623888" y="183597"/>
            <a:ext cx="6793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3.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코로나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19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이전 대비 사역 회복률 </a:t>
            </a:r>
          </a:p>
        </p:txBody>
      </p:sp>
      <p:graphicFrame>
        <p:nvGraphicFramePr>
          <p:cNvPr id="15" name="Group 94">
            <a:extLst>
              <a:ext uri="{FF2B5EF4-FFF2-40B4-BE49-F238E27FC236}">
                <a16:creationId xmlns:a16="http://schemas.microsoft.com/office/drawing/2014/main" id="{F0B0E461-D04D-8BA7-6F4F-75731E4E3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687278"/>
              </p:ext>
            </p:extLst>
          </p:nvPr>
        </p:nvGraphicFramePr>
        <p:xfrm>
          <a:off x="1380992" y="5912474"/>
          <a:ext cx="8191631" cy="624078"/>
        </p:xfrm>
        <a:graphic>
          <a:graphicData uri="http://schemas.openxmlformats.org/drawingml/2006/table">
            <a:tbl>
              <a:tblPr/>
              <a:tblGrid>
                <a:gridCol w="1170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233">
                  <a:extLst>
                    <a:ext uri="{9D8B030D-6E8A-4147-A177-3AD203B41FA5}">
                      <a16:colId xmlns:a16="http://schemas.microsoft.com/office/drawing/2014/main" val="4093915588"/>
                    </a:ext>
                  </a:extLst>
                </a:gridCol>
                <a:gridCol w="1170233">
                  <a:extLst>
                    <a:ext uri="{9D8B030D-6E8A-4147-A177-3AD203B41FA5}">
                      <a16:colId xmlns:a16="http://schemas.microsoft.com/office/drawing/2014/main" val="294060954"/>
                    </a:ext>
                  </a:extLst>
                </a:gridCol>
                <a:gridCol w="1170233">
                  <a:extLst>
                    <a:ext uri="{9D8B030D-6E8A-4147-A177-3AD203B41FA5}">
                      <a16:colId xmlns:a16="http://schemas.microsoft.com/office/drawing/2014/main" val="2468843287"/>
                    </a:ext>
                  </a:extLst>
                </a:gridCol>
                <a:gridCol w="1170233">
                  <a:extLst>
                    <a:ext uri="{9D8B030D-6E8A-4147-A177-3AD203B41FA5}">
                      <a16:colId xmlns:a16="http://schemas.microsoft.com/office/drawing/2014/main" val="3190774108"/>
                    </a:ext>
                  </a:extLst>
                </a:gridCol>
                <a:gridCol w="1170233">
                  <a:extLst>
                    <a:ext uri="{9D8B030D-6E8A-4147-A177-3AD203B41FA5}">
                      <a16:colId xmlns:a16="http://schemas.microsoft.com/office/drawing/2014/main" val="1223880507"/>
                    </a:ext>
                  </a:extLst>
                </a:gridCol>
                <a:gridCol w="1170233">
                  <a:extLst>
                    <a:ext uri="{9D8B030D-6E8A-4147-A177-3AD203B41FA5}">
                      <a16:colId xmlns:a16="http://schemas.microsoft.com/office/drawing/2014/main" val="325189396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50% </a:t>
                      </a:r>
                      <a:r>
                        <a:rPr kumimoji="1" lang="ko-KR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미만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20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50-69%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20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70-79%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80-89%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20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90-99%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20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100%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101% </a:t>
                      </a: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ko-KR" altLang="en-US" sz="20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이상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12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개체 2">
            <a:extLst>
              <a:ext uri="{FF2B5EF4-FFF2-40B4-BE49-F238E27FC236}">
                <a16:creationId xmlns:a16="http://schemas.microsoft.com/office/drawing/2014/main" id="{E1567B15-0657-9B0F-4E5A-15E21938F6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006290"/>
              </p:ext>
            </p:extLst>
          </p:nvPr>
        </p:nvGraphicFramePr>
        <p:xfrm>
          <a:off x="623888" y="1723333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oup 94">
            <a:extLst>
              <a:ext uri="{FF2B5EF4-FFF2-40B4-BE49-F238E27FC236}">
                <a16:creationId xmlns:a16="http://schemas.microsoft.com/office/drawing/2014/main" id="{B6B08BF4-FF5B-5091-6D03-BA18BE135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780690"/>
              </p:ext>
            </p:extLst>
          </p:nvPr>
        </p:nvGraphicFramePr>
        <p:xfrm>
          <a:off x="802362" y="5066511"/>
          <a:ext cx="8664110" cy="426358"/>
        </p:xfrm>
        <a:graphic>
          <a:graphicData uri="http://schemas.openxmlformats.org/drawingml/2006/table">
            <a:tbl>
              <a:tblPr/>
              <a:tblGrid>
                <a:gridCol w="123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3658684072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93228316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3888041843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3190774108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1223880507"/>
                    </a:ext>
                  </a:extLst>
                </a:gridCol>
                <a:gridCol w="1237730">
                  <a:extLst>
                    <a:ext uri="{9D8B030D-6E8A-4147-A177-3AD203B41FA5}">
                      <a16:colId xmlns:a16="http://schemas.microsoft.com/office/drawing/2014/main" val="325189396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50% </a:t>
                      </a: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미만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8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50-69%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8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70-79%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8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80-89%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8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90-99%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800" b="1" i="0" u="none" strike="noStrike" kern="1200" cap="none" spc="-10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100%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kumimoji="1" lang="en-US" altLang="ko-KR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101% </a:t>
                      </a:r>
                      <a:r>
                        <a:rPr kumimoji="1" lang="ko-KR" altLang="en-US" sz="1800" b="1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이상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모서리가 둥근 직사각형 26">
            <a:extLst>
              <a:ext uri="{FF2B5EF4-FFF2-40B4-BE49-F238E27FC236}">
                <a16:creationId xmlns:a16="http://schemas.microsoft.com/office/drawing/2014/main" id="{5D89F41A-145E-5EB6-7AB2-1D15DF07DA52}"/>
              </a:ext>
            </a:extLst>
          </p:cNvPr>
          <p:cNvSpPr/>
          <p:nvPr/>
        </p:nvSpPr>
        <p:spPr>
          <a:xfrm>
            <a:off x="7277252" y="1802373"/>
            <a:ext cx="2232802" cy="39647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23"/>
            <a:r>
              <a:rPr lang="ko-KR" altLang="en-US" b="1" kern="0" dirty="0">
                <a:solidFill>
                  <a:srgbClr val="0066FF"/>
                </a:solidFill>
                <a:latin typeface="맑은 고딕"/>
                <a:ea typeface="맑은 고딕" panose="020B0503020000020004" pitchFamily="50" charset="-127"/>
              </a:rPr>
              <a:t>평균</a:t>
            </a:r>
            <a:r>
              <a:rPr lang="en-US" altLang="ko-KR" b="1" kern="0" dirty="0">
                <a:solidFill>
                  <a:srgbClr val="0066FF"/>
                </a:solidFill>
                <a:latin typeface="맑은 고딕"/>
                <a:ea typeface="맑은 고딕" panose="020B0503020000020004" pitchFamily="50" charset="-127"/>
              </a:rPr>
              <a:t>(%)</a:t>
            </a:r>
            <a:r>
              <a:rPr lang="ko-KR" altLang="en-US" b="1" kern="0" dirty="0">
                <a:solidFill>
                  <a:srgbClr val="0066FF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b="1" kern="0" dirty="0">
                <a:solidFill>
                  <a:srgbClr val="0066FF"/>
                </a:solidFill>
                <a:latin typeface="맑은 고딕"/>
                <a:ea typeface="맑은 고딕" panose="020B0503020000020004" pitchFamily="50" charset="-127"/>
              </a:rPr>
              <a:t>: 94.9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2768" y="1365130"/>
            <a:ext cx="24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 err="1"/>
              <a:t>담임목회자</a:t>
            </a:r>
            <a:r>
              <a:rPr lang="en-US" altLang="ko-KR" dirty="0"/>
              <a:t>, N=210, %)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09BD8D-DB65-7D94-C09B-4C74602909FD}"/>
              </a:ext>
            </a:extLst>
          </p:cNvPr>
          <p:cNvSpPr txBox="1"/>
          <p:nvPr/>
        </p:nvSpPr>
        <p:spPr>
          <a:xfrm>
            <a:off x="935173" y="786304"/>
            <a:ext cx="223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2)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헌금 회복률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6FD9B7-ED96-E789-5012-F675ABE0ABF0}"/>
              </a:ext>
            </a:extLst>
          </p:cNvPr>
          <p:cNvSpPr txBox="1"/>
          <p:nvPr/>
        </p:nvSpPr>
        <p:spPr>
          <a:xfrm>
            <a:off x="623888" y="183597"/>
            <a:ext cx="6793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3.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코로나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19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이전 대비 사역 회복률 </a:t>
            </a:r>
          </a:p>
        </p:txBody>
      </p:sp>
    </p:spTree>
    <p:extLst>
      <p:ext uri="{BB962C8B-B14F-4D97-AF65-F5344CB8AC3E}">
        <p14:creationId xmlns:p14="http://schemas.microsoft.com/office/powerpoint/2010/main" val="292125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71814103-9AC8-1CBC-D84D-96B555412CD7}"/>
              </a:ext>
            </a:extLst>
          </p:cNvPr>
          <p:cNvGrpSpPr/>
          <p:nvPr/>
        </p:nvGrpSpPr>
        <p:grpSpPr>
          <a:xfrm>
            <a:off x="1359355" y="1874945"/>
            <a:ext cx="3580758" cy="3685250"/>
            <a:chOff x="1756999" y="5052916"/>
            <a:chExt cx="1566830" cy="1612550"/>
          </a:xfrm>
        </p:grpSpPr>
        <p:graphicFrame>
          <p:nvGraphicFramePr>
            <p:cNvPr id="6" name="차트 5">
              <a:extLst>
                <a:ext uri="{FF2B5EF4-FFF2-40B4-BE49-F238E27FC236}">
                  <a16:creationId xmlns:a16="http://schemas.microsoft.com/office/drawing/2014/main" id="{B1F10839-9F37-879E-C303-85D5959041D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65109181"/>
                </p:ext>
              </p:extLst>
            </p:nvPr>
          </p:nvGraphicFramePr>
          <p:xfrm>
            <a:off x="1756999" y="5052916"/>
            <a:ext cx="1566830" cy="1612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EF03D2EB-03CA-E596-A00D-DA5132C46F55}"/>
                </a:ext>
              </a:extLst>
            </p:cNvPr>
            <p:cNvSpPr/>
            <p:nvPr/>
          </p:nvSpPr>
          <p:spPr>
            <a:xfrm>
              <a:off x="2151797" y="5474204"/>
              <a:ext cx="775220" cy="764105"/>
            </a:xfrm>
            <a:prstGeom prst="ellipse">
              <a:avLst/>
            </a:prstGeom>
            <a:noFill/>
            <a:ln w="127000" cap="flat" cmpd="sng" algn="ctr">
              <a:solidFill>
                <a:sysClr val="window" lastClr="FFFFFF">
                  <a:alpha val="4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23">
                <a:defRPr/>
              </a:pPr>
              <a:endParaRPr lang="ko-KR" altLang="en-US" b="1" ker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/>
                </a:solidFill>
                <a:latin typeface="맑은 고딕"/>
              </a:endParaRP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424B9014-3875-8333-6B40-D1B4CFE76999}"/>
              </a:ext>
            </a:extLst>
          </p:cNvPr>
          <p:cNvSpPr/>
          <p:nvPr/>
        </p:nvSpPr>
        <p:spPr>
          <a:xfrm>
            <a:off x="4940113" y="2960440"/>
            <a:ext cx="821059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있다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51.4%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806B57D-1176-6963-9377-CC021BE48CEE}"/>
              </a:ext>
            </a:extLst>
          </p:cNvPr>
          <p:cNvSpPr/>
          <p:nvPr/>
        </p:nvSpPr>
        <p:spPr>
          <a:xfrm>
            <a:off x="623888" y="2970841"/>
            <a:ext cx="821059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 latinLnBrk="0">
              <a:lnSpc>
                <a:spcPct val="120000"/>
              </a:lnSpc>
              <a:defRPr/>
            </a:pP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없다</a:t>
            </a:r>
            <a:endParaRPr lang="en-US" altLang="ko-KR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  <a:p>
            <a:pPr algn="ctr" fontAlgn="ctr" latinLnBrk="0">
              <a:lnSpc>
                <a:spcPct val="120000"/>
              </a:lnSpc>
              <a:defRPr/>
            </a:pP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48.6%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9402" y="1376791"/>
            <a:ext cx="24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 err="1"/>
              <a:t>담임목회자</a:t>
            </a:r>
            <a:r>
              <a:rPr lang="en-US" altLang="ko-KR" dirty="0"/>
              <a:t>, N=210, %)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E7A00C-E8B8-5346-9FF9-1D31055368BB}"/>
              </a:ext>
            </a:extLst>
          </p:cNvPr>
          <p:cNvSpPr txBox="1"/>
          <p:nvPr/>
        </p:nvSpPr>
        <p:spPr>
          <a:xfrm>
            <a:off x="935173" y="786304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1)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교회학교 존재 여부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350410-48A9-4695-B941-ED40CCFD7415}"/>
              </a:ext>
            </a:extLst>
          </p:cNvPr>
          <p:cNvSpPr txBox="1"/>
          <p:nvPr/>
        </p:nvSpPr>
        <p:spPr>
          <a:xfrm>
            <a:off x="623888" y="183597"/>
            <a:ext cx="2315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4.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교회학교</a:t>
            </a:r>
          </a:p>
        </p:txBody>
      </p:sp>
      <p:sp>
        <p:nvSpPr>
          <p:cNvPr id="17" name="설명선 1 12">
            <a:extLst>
              <a:ext uri="{FF2B5EF4-FFF2-40B4-BE49-F238E27FC236}">
                <a16:creationId xmlns:a16="http://schemas.microsoft.com/office/drawing/2014/main" id="{306EDC58-8C0F-CF43-11CA-81D4CFB87391}"/>
              </a:ext>
            </a:extLst>
          </p:cNvPr>
          <p:cNvSpPr/>
          <p:nvPr/>
        </p:nvSpPr>
        <p:spPr>
          <a:xfrm>
            <a:off x="6430830" y="2333711"/>
            <a:ext cx="2298934" cy="1394260"/>
          </a:xfrm>
          <a:prstGeom prst="borderCallout1">
            <a:avLst>
              <a:gd name="adj1" fmla="val 48454"/>
              <a:gd name="adj2" fmla="val 903"/>
              <a:gd name="adj3" fmla="val 67862"/>
              <a:gd name="adj4" fmla="val -3210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[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교회규모별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]</a:t>
            </a:r>
          </a:p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30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명 미만 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24.2%</a:t>
            </a:r>
          </a:p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31-99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명   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68.8%</a:t>
            </a:r>
          </a:p>
          <a:p>
            <a:pPr algn="ctr"/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100</a:t>
            </a:r>
            <a:r>
              <a:rPr lang="ko-KR" altLang="en-US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명 이상 </a:t>
            </a:r>
            <a:r>
              <a:rPr lang="en-US" altLang="ko-KR" b="1" kern="0" spc="-4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cs typeface="Arial" charset="0"/>
              </a:rPr>
              <a:t>100.0%</a:t>
            </a:r>
            <a:endParaRPr lang="ko-KR" altLang="en-US" b="1" kern="0" spc="-4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5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개체 2">
            <a:extLst>
              <a:ext uri="{FF2B5EF4-FFF2-40B4-BE49-F238E27FC236}">
                <a16:creationId xmlns:a16="http://schemas.microsoft.com/office/drawing/2014/main" id="{E04E5B0D-A21D-8C98-F6C4-54C5F37D66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312201"/>
              </p:ext>
            </p:extLst>
          </p:nvPr>
        </p:nvGraphicFramePr>
        <p:xfrm>
          <a:off x="935173" y="1723333"/>
          <a:ext cx="9010650" cy="34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oup 94">
            <a:extLst>
              <a:ext uri="{FF2B5EF4-FFF2-40B4-BE49-F238E27FC236}">
                <a16:creationId xmlns:a16="http://schemas.microsoft.com/office/drawing/2014/main" id="{82D7303E-40D3-EBE3-7F3D-CC99A9B68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538869"/>
              </p:ext>
            </p:extLst>
          </p:nvPr>
        </p:nvGraphicFramePr>
        <p:xfrm>
          <a:off x="1113647" y="5066511"/>
          <a:ext cx="8664112" cy="562674"/>
        </p:xfrm>
        <a:graphic>
          <a:graphicData uri="http://schemas.openxmlformats.org/drawingml/2006/table">
            <a:tbl>
              <a:tblPr/>
              <a:tblGrid>
                <a:gridCol w="216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028">
                  <a:extLst>
                    <a:ext uri="{9D8B030D-6E8A-4147-A177-3AD203B41FA5}">
                      <a16:colId xmlns:a16="http://schemas.microsoft.com/office/drawing/2014/main" val="3190774108"/>
                    </a:ext>
                  </a:extLst>
                </a:gridCol>
                <a:gridCol w="2166028">
                  <a:extLst>
                    <a:ext uri="{9D8B030D-6E8A-4147-A177-3AD203B41FA5}">
                      <a16:colId xmlns:a16="http://schemas.microsoft.com/office/drawing/2014/main" val="1223880507"/>
                    </a:ext>
                  </a:extLst>
                </a:gridCol>
                <a:gridCol w="2166028">
                  <a:extLst>
                    <a:ext uri="{9D8B030D-6E8A-4147-A177-3AD203B41FA5}">
                      <a16:colId xmlns:a16="http://schemas.microsoft.com/office/drawing/2014/main" val="3251893963"/>
                    </a:ext>
                  </a:extLst>
                </a:gridCol>
              </a:tblGrid>
              <a:tr h="426358"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취학 전 어린이를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 위한 부서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초등학생을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위한 부서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중고등학생을 </a:t>
                      </a:r>
                      <a:br>
                        <a:rPr lang="en-US" altLang="ko-KR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</a:b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위한 부서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모든 부서 </a:t>
                      </a:r>
                      <a:endParaRPr lang="en-US" altLang="ko-KR" sz="1800" b="1" kern="0" spc="-40" dirty="0">
                        <a:ln>
                          <a:solidFill>
                            <a:srgbClr val="4F81BD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맑은 고딕" panose="020B0503020000020004" pitchFamily="50" charset="-127"/>
                        <a:ea typeface="+mn-ea"/>
                        <a:cs typeface="Arial" charset="0"/>
                      </a:endParaRPr>
                    </a:p>
                    <a:p>
                      <a:pPr marL="0" algn="ctr" defTabSz="914400" rtl="0" eaLnBrk="1" fontAlgn="b" latinLnBrk="1" hangingPunct="1">
                        <a:lnSpc>
                          <a:spcPct val="110000"/>
                        </a:lnSpc>
                      </a:pPr>
                      <a:r>
                        <a:rPr lang="ko-KR" altLang="en-US" sz="1800" b="1" kern="0" spc="-40" dirty="0">
                          <a:ln>
                            <a:solidFill>
                              <a:srgbClr val="4F81BD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맑은 고딕" panose="020B0503020000020004" pitchFamily="50" charset="-127"/>
                          <a:ea typeface="+mn-ea"/>
                          <a:cs typeface="Arial" charset="0"/>
                        </a:rPr>
                        <a:t>통합 운영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90633" y="1315361"/>
            <a:ext cx="448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교회학교 있는 교회 </a:t>
            </a:r>
            <a:r>
              <a:rPr lang="ko-KR" altLang="en-US" dirty="0" err="1"/>
              <a:t>담임목회자</a:t>
            </a:r>
            <a:r>
              <a:rPr lang="en-US" altLang="ko-KR" dirty="0"/>
              <a:t>, N=108, %)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B2F0DF-5567-86AD-F259-960E68CEBEA7}"/>
              </a:ext>
            </a:extLst>
          </p:cNvPr>
          <p:cNvSpPr txBox="1"/>
          <p:nvPr/>
        </p:nvSpPr>
        <p:spPr>
          <a:xfrm>
            <a:off x="935173" y="786304"/>
            <a:ext cx="3986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  <a:latin typeface="맑은 고딕"/>
              </a:rPr>
              <a:t>2)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</a:rPr>
              <a:t>교회학교 부서 운영 현황</a:t>
            </a:r>
            <a:endParaRPr lang="ko-KR" altLang="en-US" sz="3200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17CF77-722D-11D7-71EC-967D98D7D553}"/>
              </a:ext>
            </a:extLst>
          </p:cNvPr>
          <p:cNvSpPr txBox="1"/>
          <p:nvPr/>
        </p:nvSpPr>
        <p:spPr>
          <a:xfrm>
            <a:off x="623888" y="183597"/>
            <a:ext cx="2315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  <a:latin typeface="맑은 고딕"/>
              </a:rPr>
              <a:t>4.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</a:rPr>
              <a:t>교회학교</a:t>
            </a:r>
          </a:p>
        </p:txBody>
      </p:sp>
    </p:spTree>
    <p:extLst>
      <p:ext uri="{BB962C8B-B14F-4D97-AF65-F5344CB8AC3E}">
        <p14:creationId xmlns:p14="http://schemas.microsoft.com/office/powerpoint/2010/main" val="2664739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26853</TotalTime>
  <Words>2666</Words>
  <Application>Microsoft Office PowerPoint</Application>
  <PresentationFormat>와이드스크린</PresentationFormat>
  <Paragraphs>620</Paragraphs>
  <Slides>56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56</vt:i4>
      </vt:variant>
    </vt:vector>
  </HeadingPairs>
  <TitlesOfParts>
    <vt:vector size="66" baseType="lpstr">
      <vt:lpstr>±¼¸²Ã¼</vt:lpstr>
      <vt:lpstr>굴림체</vt:lpstr>
      <vt:lpstr>맑은 고딕</vt:lpstr>
      <vt:lpstr>한컴바탕</vt:lpstr>
      <vt:lpstr>Arial</vt:lpstr>
      <vt:lpstr>Calibri</vt:lpstr>
      <vt:lpstr>Calibri Light</vt:lpstr>
      <vt:lpstr>Symbol</vt:lpstr>
      <vt:lpstr>Wingdings</vt:lpstr>
      <vt:lpstr>Office 2013 - 2022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 chae eun</dc:creator>
  <cp:lastModifiedBy>user</cp:lastModifiedBy>
  <cp:revision>3237</cp:revision>
  <cp:lastPrinted>2023-02-13T13:55:02Z</cp:lastPrinted>
  <dcterms:created xsi:type="dcterms:W3CDTF">2020-01-18T12:25:37Z</dcterms:created>
  <dcterms:modified xsi:type="dcterms:W3CDTF">2024-03-27T21:57:58Z</dcterms:modified>
</cp:coreProperties>
</file>